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43"/>
  </p:notesMasterIdLst>
  <p:handoutMasterIdLst>
    <p:handoutMasterId r:id="rId44"/>
  </p:handoutMasterIdLst>
  <p:sldIdLst>
    <p:sldId id="269" r:id="rId6"/>
    <p:sldId id="285" r:id="rId7"/>
    <p:sldId id="270" r:id="rId8"/>
    <p:sldId id="271" r:id="rId9"/>
    <p:sldId id="272" r:id="rId10"/>
    <p:sldId id="273" r:id="rId11"/>
    <p:sldId id="274" r:id="rId12"/>
    <p:sldId id="275" r:id="rId13"/>
    <p:sldId id="276" r:id="rId14"/>
    <p:sldId id="277" r:id="rId15"/>
    <p:sldId id="278" r:id="rId16"/>
    <p:sldId id="280" r:id="rId17"/>
    <p:sldId id="281" r:id="rId18"/>
    <p:sldId id="282" r:id="rId19"/>
    <p:sldId id="283" r:id="rId20"/>
    <p:sldId id="284" r:id="rId21"/>
    <p:sldId id="286" r:id="rId22"/>
    <p:sldId id="287" r:id="rId23"/>
    <p:sldId id="288" r:id="rId24"/>
    <p:sldId id="290" r:id="rId25"/>
    <p:sldId id="291" r:id="rId26"/>
    <p:sldId id="292" r:id="rId27"/>
    <p:sldId id="293" r:id="rId28"/>
    <p:sldId id="294" r:id="rId29"/>
    <p:sldId id="295" r:id="rId30"/>
    <p:sldId id="296" r:id="rId31"/>
    <p:sldId id="299" r:id="rId32"/>
    <p:sldId id="300" r:id="rId33"/>
    <p:sldId id="319" r:id="rId34"/>
    <p:sldId id="301" r:id="rId35"/>
    <p:sldId id="320" r:id="rId36"/>
    <p:sldId id="321" r:id="rId37"/>
    <p:sldId id="302" r:id="rId38"/>
    <p:sldId id="303" r:id="rId39"/>
    <p:sldId id="308" r:id="rId40"/>
    <p:sldId id="328" r:id="rId41"/>
    <p:sldId id="31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56"/>
      </p:cViewPr>
      <p:guideLst>
        <p:guide orient="horz" pos="2159"/>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B3326-64F8-43DA-8A12-D6C9C9DE5A2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12FDFF30-BFE3-40D1-992F-6570B56E736A}">
      <dgm:prSet phldrT="[Text]"/>
      <dgm:spPr/>
      <dgm:t>
        <a:bodyPr/>
        <a:lstStyle/>
        <a:p>
          <a:r>
            <a:rPr lang="en-US" dirty="0"/>
            <a:t>VA</a:t>
          </a:r>
        </a:p>
      </dgm:t>
    </dgm:pt>
    <dgm:pt modelId="{A92C9AA8-58C6-474D-9076-86A075739E29}" type="parTrans" cxnId="{603B67DF-0435-4B04-9D58-AA250C1E806D}">
      <dgm:prSet/>
      <dgm:spPr/>
      <dgm:t>
        <a:bodyPr/>
        <a:lstStyle/>
        <a:p>
          <a:endParaRPr lang="en-US"/>
        </a:p>
      </dgm:t>
    </dgm:pt>
    <dgm:pt modelId="{47D017FC-0F3A-4922-8CBB-D8F5F0F25905}" type="sibTrans" cxnId="{603B67DF-0435-4B04-9D58-AA250C1E806D}">
      <dgm:prSet/>
      <dgm:spPr/>
      <dgm:t>
        <a:bodyPr/>
        <a:lstStyle/>
        <a:p>
          <a:endParaRPr lang="en-US"/>
        </a:p>
      </dgm:t>
    </dgm:pt>
    <dgm:pt modelId="{B7F8E50B-CFA4-4F5B-AFAD-E3D32D72E5C5}">
      <dgm:prSet phldrT="[Text]"/>
      <dgm:spPr/>
      <dgm:t>
        <a:bodyPr/>
        <a:lstStyle/>
        <a:p>
          <a:r>
            <a:rPr lang="en-US" dirty="0"/>
            <a:t>VAMC</a:t>
          </a:r>
        </a:p>
      </dgm:t>
    </dgm:pt>
    <dgm:pt modelId="{8473719B-4AAB-4492-864B-DD224FCEDA2A}" type="parTrans" cxnId="{668D884C-8C8C-4169-8342-7EA7E39F401F}">
      <dgm:prSet/>
      <dgm:spPr/>
      <dgm:t>
        <a:bodyPr/>
        <a:lstStyle/>
        <a:p>
          <a:endParaRPr lang="en-US"/>
        </a:p>
      </dgm:t>
    </dgm:pt>
    <dgm:pt modelId="{06191FBC-D610-40C1-95E0-5946740F203F}" type="sibTrans" cxnId="{668D884C-8C8C-4169-8342-7EA7E39F401F}">
      <dgm:prSet/>
      <dgm:spPr/>
      <dgm:t>
        <a:bodyPr/>
        <a:lstStyle/>
        <a:p>
          <a:endParaRPr lang="en-US"/>
        </a:p>
      </dgm:t>
    </dgm:pt>
    <dgm:pt modelId="{3604924E-8193-4EE5-949D-A531B40C85AA}">
      <dgm:prSet phldrT="[Text]"/>
      <dgm:spPr/>
      <dgm:t>
        <a:bodyPr/>
        <a:lstStyle/>
        <a:p>
          <a:r>
            <a:rPr lang="en-US" dirty="0"/>
            <a:t>Clinicians</a:t>
          </a:r>
        </a:p>
      </dgm:t>
    </dgm:pt>
    <dgm:pt modelId="{1B9D2EB8-2F99-4B3A-96D0-8B009B128254}" type="parTrans" cxnId="{E20856A2-C35E-49EF-BD41-CA59CA31DC61}">
      <dgm:prSet/>
      <dgm:spPr/>
      <dgm:t>
        <a:bodyPr/>
        <a:lstStyle/>
        <a:p>
          <a:endParaRPr lang="en-US"/>
        </a:p>
      </dgm:t>
    </dgm:pt>
    <dgm:pt modelId="{0DFAB20B-915F-4F2A-A22E-B5BA4973BB09}" type="sibTrans" cxnId="{E20856A2-C35E-49EF-BD41-CA59CA31DC61}">
      <dgm:prSet/>
      <dgm:spPr/>
      <dgm:t>
        <a:bodyPr/>
        <a:lstStyle/>
        <a:p>
          <a:endParaRPr lang="en-US"/>
        </a:p>
      </dgm:t>
    </dgm:pt>
    <dgm:pt modelId="{B43FA74C-81DB-4CAA-AB87-06ED228766EE}">
      <dgm:prSet phldrT="[Text]"/>
      <dgm:spPr/>
      <dgm:t>
        <a:bodyPr/>
        <a:lstStyle/>
        <a:p>
          <a:r>
            <a:rPr lang="en-US" dirty="0"/>
            <a:t>HUD</a:t>
          </a:r>
        </a:p>
      </dgm:t>
    </dgm:pt>
    <dgm:pt modelId="{8C8754AB-176E-4128-B5A6-F15F9CF21CD0}" type="parTrans" cxnId="{E18A4D7A-9522-4A98-B20F-B843B1457C81}">
      <dgm:prSet/>
      <dgm:spPr/>
      <dgm:t>
        <a:bodyPr/>
        <a:lstStyle/>
        <a:p>
          <a:endParaRPr lang="en-US"/>
        </a:p>
      </dgm:t>
    </dgm:pt>
    <dgm:pt modelId="{CD438778-8BFE-47DC-BD32-499C8DB1CA58}" type="sibTrans" cxnId="{E18A4D7A-9522-4A98-B20F-B843B1457C81}">
      <dgm:prSet/>
      <dgm:spPr/>
      <dgm:t>
        <a:bodyPr/>
        <a:lstStyle/>
        <a:p>
          <a:endParaRPr lang="en-US"/>
        </a:p>
      </dgm:t>
    </dgm:pt>
    <dgm:pt modelId="{27781AC2-D510-45FA-BDAD-104DA541E46A}">
      <dgm:prSet phldrT="[Text]"/>
      <dgm:spPr/>
      <dgm:t>
        <a:bodyPr/>
        <a:lstStyle/>
        <a:p>
          <a:r>
            <a:rPr lang="en-US" dirty="0"/>
            <a:t>PHA</a:t>
          </a:r>
        </a:p>
      </dgm:t>
    </dgm:pt>
    <dgm:pt modelId="{438FAE20-1C95-4338-BD8B-ACE0A84B4F18}" type="parTrans" cxnId="{5D11F931-8983-4FC1-9ADB-1FC90BF39D8F}">
      <dgm:prSet/>
      <dgm:spPr/>
      <dgm:t>
        <a:bodyPr/>
        <a:lstStyle/>
        <a:p>
          <a:endParaRPr lang="en-US"/>
        </a:p>
      </dgm:t>
    </dgm:pt>
    <dgm:pt modelId="{62DFA4B8-33BA-4A6F-81F7-95C7A9F1EE63}" type="sibTrans" cxnId="{5D11F931-8983-4FC1-9ADB-1FC90BF39D8F}">
      <dgm:prSet/>
      <dgm:spPr/>
      <dgm:t>
        <a:bodyPr/>
        <a:lstStyle/>
        <a:p>
          <a:endParaRPr lang="en-US"/>
        </a:p>
      </dgm:t>
    </dgm:pt>
    <dgm:pt modelId="{B215A3BB-3B5C-4157-8BD9-9D4D77FAC206}">
      <dgm:prSet phldrT="[Text]"/>
      <dgm:spPr/>
      <dgm:t>
        <a:bodyPr/>
        <a:lstStyle/>
        <a:p>
          <a:r>
            <a:rPr lang="en-US" dirty="0"/>
            <a:t>Veterans</a:t>
          </a:r>
        </a:p>
      </dgm:t>
    </dgm:pt>
    <dgm:pt modelId="{A0543AA0-4EBB-47CA-ABE5-19A4D7AE8497}" type="parTrans" cxnId="{68FA8155-EA9A-43CE-B909-532EAA4FAA26}">
      <dgm:prSet/>
      <dgm:spPr/>
      <dgm:t>
        <a:bodyPr/>
        <a:lstStyle/>
        <a:p>
          <a:endParaRPr lang="en-US"/>
        </a:p>
      </dgm:t>
    </dgm:pt>
    <dgm:pt modelId="{4E033962-6B87-4F21-9958-D644B990ED6E}" type="sibTrans" cxnId="{68FA8155-EA9A-43CE-B909-532EAA4FAA26}">
      <dgm:prSet/>
      <dgm:spPr/>
      <dgm:t>
        <a:bodyPr/>
        <a:lstStyle/>
        <a:p>
          <a:endParaRPr lang="en-US"/>
        </a:p>
      </dgm:t>
    </dgm:pt>
    <dgm:pt modelId="{F168D39A-3466-47FA-8B57-64D1FF5E5719}" type="pres">
      <dgm:prSet presAssocID="{B61B3326-64F8-43DA-8A12-D6C9C9DE5A2C}" presName="diagram" presStyleCnt="0">
        <dgm:presLayoutVars>
          <dgm:chPref val="1"/>
          <dgm:dir/>
          <dgm:animOne val="branch"/>
          <dgm:animLvl val="lvl"/>
          <dgm:resizeHandles/>
        </dgm:presLayoutVars>
      </dgm:prSet>
      <dgm:spPr/>
    </dgm:pt>
    <dgm:pt modelId="{AD01873A-E352-4AB5-9BE8-3348909F1C55}" type="pres">
      <dgm:prSet presAssocID="{12FDFF30-BFE3-40D1-992F-6570B56E736A}" presName="root" presStyleCnt="0"/>
      <dgm:spPr/>
    </dgm:pt>
    <dgm:pt modelId="{FEB43665-BFA7-440A-888A-B3E9402DA10C}" type="pres">
      <dgm:prSet presAssocID="{12FDFF30-BFE3-40D1-992F-6570B56E736A}" presName="rootComposite" presStyleCnt="0"/>
      <dgm:spPr/>
    </dgm:pt>
    <dgm:pt modelId="{9E88F3D7-B4B4-4063-9AAB-29108E716EB7}" type="pres">
      <dgm:prSet presAssocID="{12FDFF30-BFE3-40D1-992F-6570B56E736A}" presName="rootText" presStyleLbl="node1" presStyleIdx="0" presStyleCnt="3"/>
      <dgm:spPr/>
    </dgm:pt>
    <dgm:pt modelId="{D2F92CA1-736F-47F7-94B8-E4A0CA435BD7}" type="pres">
      <dgm:prSet presAssocID="{12FDFF30-BFE3-40D1-992F-6570B56E736A}" presName="rootConnector" presStyleLbl="node1" presStyleIdx="0" presStyleCnt="3"/>
      <dgm:spPr/>
    </dgm:pt>
    <dgm:pt modelId="{A48ABDFC-8BE1-40C0-AB3A-7C16C38C400F}" type="pres">
      <dgm:prSet presAssocID="{12FDFF30-BFE3-40D1-992F-6570B56E736A}" presName="childShape" presStyleCnt="0"/>
      <dgm:spPr/>
    </dgm:pt>
    <dgm:pt modelId="{CE44EA58-E992-4D01-A3AF-CF54F49C1675}" type="pres">
      <dgm:prSet presAssocID="{8473719B-4AAB-4492-864B-DD224FCEDA2A}" presName="Name13" presStyleLbl="parChTrans1D2" presStyleIdx="0" presStyleCnt="3"/>
      <dgm:spPr/>
    </dgm:pt>
    <dgm:pt modelId="{BC4E5C41-7B2F-48FF-888F-A97F2B034F81}" type="pres">
      <dgm:prSet presAssocID="{B7F8E50B-CFA4-4F5B-AFAD-E3D32D72E5C5}" presName="childText" presStyleLbl="bgAcc1" presStyleIdx="0" presStyleCnt="3">
        <dgm:presLayoutVars>
          <dgm:bulletEnabled val="1"/>
        </dgm:presLayoutVars>
      </dgm:prSet>
      <dgm:spPr/>
    </dgm:pt>
    <dgm:pt modelId="{238568F9-7916-4741-8B7C-C0DE96DB6B81}" type="pres">
      <dgm:prSet presAssocID="{1B9D2EB8-2F99-4B3A-96D0-8B009B128254}" presName="Name13" presStyleLbl="parChTrans1D2" presStyleIdx="1" presStyleCnt="3"/>
      <dgm:spPr/>
    </dgm:pt>
    <dgm:pt modelId="{ABAAEF2F-8E22-4129-A0E7-47B7444A8E22}" type="pres">
      <dgm:prSet presAssocID="{3604924E-8193-4EE5-949D-A531B40C85AA}" presName="childText" presStyleLbl="bgAcc1" presStyleIdx="1" presStyleCnt="3">
        <dgm:presLayoutVars>
          <dgm:bulletEnabled val="1"/>
        </dgm:presLayoutVars>
      </dgm:prSet>
      <dgm:spPr/>
    </dgm:pt>
    <dgm:pt modelId="{737DA015-B042-4523-A5EB-5F1690137759}" type="pres">
      <dgm:prSet presAssocID="{B43FA74C-81DB-4CAA-AB87-06ED228766EE}" presName="root" presStyleCnt="0"/>
      <dgm:spPr/>
    </dgm:pt>
    <dgm:pt modelId="{1867D8A2-4AB5-46ED-9288-E766AA6DF1D3}" type="pres">
      <dgm:prSet presAssocID="{B43FA74C-81DB-4CAA-AB87-06ED228766EE}" presName="rootComposite" presStyleCnt="0"/>
      <dgm:spPr/>
    </dgm:pt>
    <dgm:pt modelId="{6E145294-FB50-4108-ADDE-810F176598D7}" type="pres">
      <dgm:prSet presAssocID="{B43FA74C-81DB-4CAA-AB87-06ED228766EE}" presName="rootText" presStyleLbl="node1" presStyleIdx="1" presStyleCnt="3"/>
      <dgm:spPr/>
    </dgm:pt>
    <dgm:pt modelId="{CD04B3AD-F517-40AE-AB25-F121523075ED}" type="pres">
      <dgm:prSet presAssocID="{B43FA74C-81DB-4CAA-AB87-06ED228766EE}" presName="rootConnector" presStyleLbl="node1" presStyleIdx="1" presStyleCnt="3"/>
      <dgm:spPr/>
    </dgm:pt>
    <dgm:pt modelId="{7906351D-B305-416C-9116-3DF9255D3879}" type="pres">
      <dgm:prSet presAssocID="{B43FA74C-81DB-4CAA-AB87-06ED228766EE}" presName="childShape" presStyleCnt="0"/>
      <dgm:spPr/>
    </dgm:pt>
    <dgm:pt modelId="{0FB8D22A-0DF0-4D2C-999B-8F01DD634B8F}" type="pres">
      <dgm:prSet presAssocID="{438FAE20-1C95-4338-BD8B-ACE0A84B4F18}" presName="Name13" presStyleLbl="parChTrans1D2" presStyleIdx="2" presStyleCnt="3"/>
      <dgm:spPr/>
    </dgm:pt>
    <dgm:pt modelId="{692F7F9C-6AA3-4307-9955-706E9203A939}" type="pres">
      <dgm:prSet presAssocID="{27781AC2-D510-45FA-BDAD-104DA541E46A}" presName="childText" presStyleLbl="bgAcc1" presStyleIdx="2" presStyleCnt="3">
        <dgm:presLayoutVars>
          <dgm:bulletEnabled val="1"/>
        </dgm:presLayoutVars>
      </dgm:prSet>
      <dgm:spPr/>
    </dgm:pt>
    <dgm:pt modelId="{D19CEA88-DD56-4030-9274-9BADFC4DDF94}" type="pres">
      <dgm:prSet presAssocID="{B215A3BB-3B5C-4157-8BD9-9D4D77FAC206}" presName="root" presStyleCnt="0"/>
      <dgm:spPr/>
    </dgm:pt>
    <dgm:pt modelId="{550277FC-FE5C-495A-A042-12BBCBB5B825}" type="pres">
      <dgm:prSet presAssocID="{B215A3BB-3B5C-4157-8BD9-9D4D77FAC206}" presName="rootComposite" presStyleCnt="0"/>
      <dgm:spPr/>
    </dgm:pt>
    <dgm:pt modelId="{7BFE19CB-8DE5-4035-93AF-5F6473371509}" type="pres">
      <dgm:prSet presAssocID="{B215A3BB-3B5C-4157-8BD9-9D4D77FAC206}" presName="rootText" presStyleLbl="node1" presStyleIdx="2" presStyleCnt="3" custLinFactX="-24109" custLinFactY="100000" custLinFactNeighborX="-100000" custLinFactNeighborY="154038"/>
      <dgm:spPr/>
    </dgm:pt>
    <dgm:pt modelId="{81B4919F-5BFF-47B6-AE72-07DFCA7EFEBC}" type="pres">
      <dgm:prSet presAssocID="{B215A3BB-3B5C-4157-8BD9-9D4D77FAC206}" presName="rootConnector" presStyleLbl="node1" presStyleIdx="2" presStyleCnt="3"/>
      <dgm:spPr/>
    </dgm:pt>
    <dgm:pt modelId="{84982BE0-2B16-4435-A2D2-4EF9AA73038B}" type="pres">
      <dgm:prSet presAssocID="{B215A3BB-3B5C-4157-8BD9-9D4D77FAC206}" presName="childShape" presStyleCnt="0"/>
      <dgm:spPr/>
    </dgm:pt>
  </dgm:ptLst>
  <dgm:cxnLst>
    <dgm:cxn modelId="{E274E802-30AD-49A8-AF1C-BDF06DDC8062}" type="presOf" srcId="{27781AC2-D510-45FA-BDAD-104DA541E46A}" destId="{692F7F9C-6AA3-4307-9955-706E9203A939}" srcOrd="0" destOrd="0" presId="urn:microsoft.com/office/officeart/2005/8/layout/hierarchy3"/>
    <dgm:cxn modelId="{44DD3811-90ED-4542-967F-6C244377BA9D}" type="presOf" srcId="{3604924E-8193-4EE5-949D-A531B40C85AA}" destId="{ABAAEF2F-8E22-4129-A0E7-47B7444A8E22}" srcOrd="0" destOrd="0" presId="urn:microsoft.com/office/officeart/2005/8/layout/hierarchy3"/>
    <dgm:cxn modelId="{A45D5B1E-53B9-4AA2-A72C-B02A59781189}" type="presOf" srcId="{12FDFF30-BFE3-40D1-992F-6570B56E736A}" destId="{9E88F3D7-B4B4-4063-9AAB-29108E716EB7}" srcOrd="0" destOrd="0" presId="urn:microsoft.com/office/officeart/2005/8/layout/hierarchy3"/>
    <dgm:cxn modelId="{5D11F931-8983-4FC1-9ADB-1FC90BF39D8F}" srcId="{B43FA74C-81DB-4CAA-AB87-06ED228766EE}" destId="{27781AC2-D510-45FA-BDAD-104DA541E46A}" srcOrd="0" destOrd="0" parTransId="{438FAE20-1C95-4338-BD8B-ACE0A84B4F18}" sibTransId="{62DFA4B8-33BA-4A6F-81F7-95C7A9F1EE63}"/>
    <dgm:cxn modelId="{D7602B61-32BA-4FDC-B8C9-CD343C6EFE55}" type="presOf" srcId="{B7F8E50B-CFA4-4F5B-AFAD-E3D32D72E5C5}" destId="{BC4E5C41-7B2F-48FF-888F-A97F2B034F81}" srcOrd="0" destOrd="0" presId="urn:microsoft.com/office/officeart/2005/8/layout/hierarchy3"/>
    <dgm:cxn modelId="{350E1069-F4E3-46FE-98E3-22E0239D6FE3}" type="presOf" srcId="{12FDFF30-BFE3-40D1-992F-6570B56E736A}" destId="{D2F92CA1-736F-47F7-94B8-E4A0CA435BD7}" srcOrd="1" destOrd="0" presId="urn:microsoft.com/office/officeart/2005/8/layout/hierarchy3"/>
    <dgm:cxn modelId="{A247B36B-6384-4963-9759-2C270D5034B0}" type="presOf" srcId="{B215A3BB-3B5C-4157-8BD9-9D4D77FAC206}" destId="{81B4919F-5BFF-47B6-AE72-07DFCA7EFEBC}" srcOrd="1" destOrd="0" presId="urn:microsoft.com/office/officeart/2005/8/layout/hierarchy3"/>
    <dgm:cxn modelId="{104C4E4C-8C7A-4D27-8D79-0EBF38FDA1BD}" type="presOf" srcId="{B215A3BB-3B5C-4157-8BD9-9D4D77FAC206}" destId="{7BFE19CB-8DE5-4035-93AF-5F6473371509}" srcOrd="0" destOrd="0" presId="urn:microsoft.com/office/officeart/2005/8/layout/hierarchy3"/>
    <dgm:cxn modelId="{668D884C-8C8C-4169-8342-7EA7E39F401F}" srcId="{12FDFF30-BFE3-40D1-992F-6570B56E736A}" destId="{B7F8E50B-CFA4-4F5B-AFAD-E3D32D72E5C5}" srcOrd="0" destOrd="0" parTransId="{8473719B-4AAB-4492-864B-DD224FCEDA2A}" sibTransId="{06191FBC-D610-40C1-95E0-5946740F203F}"/>
    <dgm:cxn modelId="{4549654D-B610-4A25-B907-38BB1A40F748}" type="presOf" srcId="{B43FA74C-81DB-4CAA-AB87-06ED228766EE}" destId="{CD04B3AD-F517-40AE-AB25-F121523075ED}" srcOrd="1" destOrd="0" presId="urn:microsoft.com/office/officeart/2005/8/layout/hierarchy3"/>
    <dgm:cxn modelId="{68FA8155-EA9A-43CE-B909-532EAA4FAA26}" srcId="{B61B3326-64F8-43DA-8A12-D6C9C9DE5A2C}" destId="{B215A3BB-3B5C-4157-8BD9-9D4D77FAC206}" srcOrd="2" destOrd="0" parTransId="{A0543AA0-4EBB-47CA-ABE5-19A4D7AE8497}" sibTransId="{4E033962-6B87-4F21-9958-D644B990ED6E}"/>
    <dgm:cxn modelId="{E18A4D7A-9522-4A98-B20F-B843B1457C81}" srcId="{B61B3326-64F8-43DA-8A12-D6C9C9DE5A2C}" destId="{B43FA74C-81DB-4CAA-AB87-06ED228766EE}" srcOrd="1" destOrd="0" parTransId="{8C8754AB-176E-4128-B5A6-F15F9CF21CD0}" sibTransId="{CD438778-8BFE-47DC-BD32-499C8DB1CA58}"/>
    <dgm:cxn modelId="{4967C790-3BB2-44EE-AB6B-27A5954C6EBE}" type="presOf" srcId="{1B9D2EB8-2F99-4B3A-96D0-8B009B128254}" destId="{238568F9-7916-4741-8B7C-C0DE96DB6B81}" srcOrd="0" destOrd="0" presId="urn:microsoft.com/office/officeart/2005/8/layout/hierarchy3"/>
    <dgm:cxn modelId="{E20856A2-C35E-49EF-BD41-CA59CA31DC61}" srcId="{12FDFF30-BFE3-40D1-992F-6570B56E736A}" destId="{3604924E-8193-4EE5-949D-A531B40C85AA}" srcOrd="1" destOrd="0" parTransId="{1B9D2EB8-2F99-4B3A-96D0-8B009B128254}" sibTransId="{0DFAB20B-915F-4F2A-A22E-B5BA4973BB09}"/>
    <dgm:cxn modelId="{205403AE-30E3-4A74-BBF5-C344E579EAB4}" type="presOf" srcId="{438FAE20-1C95-4338-BD8B-ACE0A84B4F18}" destId="{0FB8D22A-0DF0-4D2C-999B-8F01DD634B8F}" srcOrd="0" destOrd="0" presId="urn:microsoft.com/office/officeart/2005/8/layout/hierarchy3"/>
    <dgm:cxn modelId="{EF15C5CB-B71B-41F4-B106-29493CF40EE9}" type="presOf" srcId="{B43FA74C-81DB-4CAA-AB87-06ED228766EE}" destId="{6E145294-FB50-4108-ADDE-810F176598D7}" srcOrd="0" destOrd="0" presId="urn:microsoft.com/office/officeart/2005/8/layout/hierarchy3"/>
    <dgm:cxn modelId="{603B67DF-0435-4B04-9D58-AA250C1E806D}" srcId="{B61B3326-64F8-43DA-8A12-D6C9C9DE5A2C}" destId="{12FDFF30-BFE3-40D1-992F-6570B56E736A}" srcOrd="0" destOrd="0" parTransId="{A92C9AA8-58C6-474D-9076-86A075739E29}" sibTransId="{47D017FC-0F3A-4922-8CBB-D8F5F0F25905}"/>
    <dgm:cxn modelId="{550166FC-ED5D-4963-B7ED-946F7D110CCE}" type="presOf" srcId="{B61B3326-64F8-43DA-8A12-D6C9C9DE5A2C}" destId="{F168D39A-3466-47FA-8B57-64D1FF5E5719}" srcOrd="0" destOrd="0" presId="urn:microsoft.com/office/officeart/2005/8/layout/hierarchy3"/>
    <dgm:cxn modelId="{833040FF-D38D-400E-861F-9BC7FEDBE776}" type="presOf" srcId="{8473719B-4AAB-4492-864B-DD224FCEDA2A}" destId="{CE44EA58-E992-4D01-A3AF-CF54F49C1675}" srcOrd="0" destOrd="0" presId="urn:microsoft.com/office/officeart/2005/8/layout/hierarchy3"/>
    <dgm:cxn modelId="{A7ACF07B-88F1-4678-9B8F-3AB137F28FB7}" type="presParOf" srcId="{F168D39A-3466-47FA-8B57-64D1FF5E5719}" destId="{AD01873A-E352-4AB5-9BE8-3348909F1C55}" srcOrd="0" destOrd="0" presId="urn:microsoft.com/office/officeart/2005/8/layout/hierarchy3"/>
    <dgm:cxn modelId="{3B7A92BB-3C91-4D40-B9F0-051E9B050A56}" type="presParOf" srcId="{AD01873A-E352-4AB5-9BE8-3348909F1C55}" destId="{FEB43665-BFA7-440A-888A-B3E9402DA10C}" srcOrd="0" destOrd="0" presId="urn:microsoft.com/office/officeart/2005/8/layout/hierarchy3"/>
    <dgm:cxn modelId="{81B8101B-159F-4904-A0A2-F4FE9255F394}" type="presParOf" srcId="{FEB43665-BFA7-440A-888A-B3E9402DA10C}" destId="{9E88F3D7-B4B4-4063-9AAB-29108E716EB7}" srcOrd="0" destOrd="0" presId="urn:microsoft.com/office/officeart/2005/8/layout/hierarchy3"/>
    <dgm:cxn modelId="{E3BA3B11-C279-4E2E-BC59-60A0E11346A8}" type="presParOf" srcId="{FEB43665-BFA7-440A-888A-B3E9402DA10C}" destId="{D2F92CA1-736F-47F7-94B8-E4A0CA435BD7}" srcOrd="1" destOrd="0" presId="urn:microsoft.com/office/officeart/2005/8/layout/hierarchy3"/>
    <dgm:cxn modelId="{97A27A9A-F2BD-4206-991B-AE04BC02D698}" type="presParOf" srcId="{AD01873A-E352-4AB5-9BE8-3348909F1C55}" destId="{A48ABDFC-8BE1-40C0-AB3A-7C16C38C400F}" srcOrd="1" destOrd="0" presId="urn:microsoft.com/office/officeart/2005/8/layout/hierarchy3"/>
    <dgm:cxn modelId="{9ABEDF55-089F-4E90-879F-F44EE8F4B1F7}" type="presParOf" srcId="{A48ABDFC-8BE1-40C0-AB3A-7C16C38C400F}" destId="{CE44EA58-E992-4D01-A3AF-CF54F49C1675}" srcOrd="0" destOrd="0" presId="urn:microsoft.com/office/officeart/2005/8/layout/hierarchy3"/>
    <dgm:cxn modelId="{15904147-54D8-4334-9BE4-E36A06246204}" type="presParOf" srcId="{A48ABDFC-8BE1-40C0-AB3A-7C16C38C400F}" destId="{BC4E5C41-7B2F-48FF-888F-A97F2B034F81}" srcOrd="1" destOrd="0" presId="urn:microsoft.com/office/officeart/2005/8/layout/hierarchy3"/>
    <dgm:cxn modelId="{983F128C-D197-4C49-A4EA-EB31AB8F6450}" type="presParOf" srcId="{A48ABDFC-8BE1-40C0-AB3A-7C16C38C400F}" destId="{238568F9-7916-4741-8B7C-C0DE96DB6B81}" srcOrd="2" destOrd="0" presId="urn:microsoft.com/office/officeart/2005/8/layout/hierarchy3"/>
    <dgm:cxn modelId="{B3B96041-711A-4296-87DE-1B75F3401791}" type="presParOf" srcId="{A48ABDFC-8BE1-40C0-AB3A-7C16C38C400F}" destId="{ABAAEF2F-8E22-4129-A0E7-47B7444A8E22}" srcOrd="3" destOrd="0" presId="urn:microsoft.com/office/officeart/2005/8/layout/hierarchy3"/>
    <dgm:cxn modelId="{999E8803-4CE8-4492-BDDE-FCB6DF82477C}" type="presParOf" srcId="{F168D39A-3466-47FA-8B57-64D1FF5E5719}" destId="{737DA015-B042-4523-A5EB-5F1690137759}" srcOrd="1" destOrd="0" presId="urn:microsoft.com/office/officeart/2005/8/layout/hierarchy3"/>
    <dgm:cxn modelId="{5402DD27-44E5-4BDF-919C-D1E9EE955535}" type="presParOf" srcId="{737DA015-B042-4523-A5EB-5F1690137759}" destId="{1867D8A2-4AB5-46ED-9288-E766AA6DF1D3}" srcOrd="0" destOrd="0" presId="urn:microsoft.com/office/officeart/2005/8/layout/hierarchy3"/>
    <dgm:cxn modelId="{2BCCA5F8-EBCA-4C1D-B4C8-A4A17A1BB0C4}" type="presParOf" srcId="{1867D8A2-4AB5-46ED-9288-E766AA6DF1D3}" destId="{6E145294-FB50-4108-ADDE-810F176598D7}" srcOrd="0" destOrd="0" presId="urn:microsoft.com/office/officeart/2005/8/layout/hierarchy3"/>
    <dgm:cxn modelId="{A9264D80-8DB4-45FD-A8B5-03AEFF6C4D54}" type="presParOf" srcId="{1867D8A2-4AB5-46ED-9288-E766AA6DF1D3}" destId="{CD04B3AD-F517-40AE-AB25-F121523075ED}" srcOrd="1" destOrd="0" presId="urn:microsoft.com/office/officeart/2005/8/layout/hierarchy3"/>
    <dgm:cxn modelId="{A223F065-EA27-436B-AD80-45BB15F86AFC}" type="presParOf" srcId="{737DA015-B042-4523-A5EB-5F1690137759}" destId="{7906351D-B305-416C-9116-3DF9255D3879}" srcOrd="1" destOrd="0" presId="urn:microsoft.com/office/officeart/2005/8/layout/hierarchy3"/>
    <dgm:cxn modelId="{0C5F8B9D-81ED-4359-A793-79B441DDFFBE}" type="presParOf" srcId="{7906351D-B305-416C-9116-3DF9255D3879}" destId="{0FB8D22A-0DF0-4D2C-999B-8F01DD634B8F}" srcOrd="0" destOrd="0" presId="urn:microsoft.com/office/officeart/2005/8/layout/hierarchy3"/>
    <dgm:cxn modelId="{80E1D195-1B7D-4636-99EE-F79FD1087391}" type="presParOf" srcId="{7906351D-B305-416C-9116-3DF9255D3879}" destId="{692F7F9C-6AA3-4307-9955-706E9203A939}" srcOrd="1" destOrd="0" presId="urn:microsoft.com/office/officeart/2005/8/layout/hierarchy3"/>
    <dgm:cxn modelId="{E19FC82D-2415-4FE0-BAA1-EAB4F201FBCD}" type="presParOf" srcId="{F168D39A-3466-47FA-8B57-64D1FF5E5719}" destId="{D19CEA88-DD56-4030-9274-9BADFC4DDF94}" srcOrd="2" destOrd="0" presId="urn:microsoft.com/office/officeart/2005/8/layout/hierarchy3"/>
    <dgm:cxn modelId="{8169C9FE-1A96-41C7-B243-31593A8FC175}" type="presParOf" srcId="{D19CEA88-DD56-4030-9274-9BADFC4DDF94}" destId="{550277FC-FE5C-495A-A042-12BBCBB5B825}" srcOrd="0" destOrd="0" presId="urn:microsoft.com/office/officeart/2005/8/layout/hierarchy3"/>
    <dgm:cxn modelId="{200607CB-480B-439D-A609-91F0FB7FCEB3}" type="presParOf" srcId="{550277FC-FE5C-495A-A042-12BBCBB5B825}" destId="{7BFE19CB-8DE5-4035-93AF-5F6473371509}" srcOrd="0" destOrd="0" presId="urn:microsoft.com/office/officeart/2005/8/layout/hierarchy3"/>
    <dgm:cxn modelId="{84D81E1A-BDF5-45A1-A840-E5221D3B473B}" type="presParOf" srcId="{550277FC-FE5C-495A-A042-12BBCBB5B825}" destId="{81B4919F-5BFF-47B6-AE72-07DFCA7EFEBC}" srcOrd="1" destOrd="0" presId="urn:microsoft.com/office/officeart/2005/8/layout/hierarchy3"/>
    <dgm:cxn modelId="{8D7A379E-7E01-424F-B83A-E4D9C286F94A}" type="presParOf" srcId="{D19CEA88-DD56-4030-9274-9BADFC4DDF94}" destId="{84982BE0-2B16-4435-A2D2-4EF9AA73038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F3D7-B4B4-4063-9AAB-29108E716EB7}">
      <dsp:nvSpPr>
        <dsp:cNvPr id="0" name=""/>
        <dsp:cNvSpPr/>
      </dsp:nvSpPr>
      <dsp:spPr>
        <a:xfrm>
          <a:off x="599" y="788956"/>
          <a:ext cx="1401737" cy="700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VA</a:t>
          </a:r>
        </a:p>
      </dsp:txBody>
      <dsp:txXfrm>
        <a:off x="21127" y="809484"/>
        <a:ext cx="1360681" cy="659812"/>
      </dsp:txXfrm>
    </dsp:sp>
    <dsp:sp modelId="{CE44EA58-E992-4D01-A3AF-CF54F49C1675}">
      <dsp:nvSpPr>
        <dsp:cNvPr id="0" name=""/>
        <dsp:cNvSpPr/>
      </dsp:nvSpPr>
      <dsp:spPr>
        <a:xfrm>
          <a:off x="140772" y="1489824"/>
          <a:ext cx="140173" cy="525651"/>
        </a:xfrm>
        <a:custGeom>
          <a:avLst/>
          <a:gdLst/>
          <a:ahLst/>
          <a:cxnLst/>
          <a:rect l="0" t="0" r="0" b="0"/>
          <a:pathLst>
            <a:path>
              <a:moveTo>
                <a:pt x="0" y="0"/>
              </a:moveTo>
              <a:lnTo>
                <a:pt x="0" y="525651"/>
              </a:lnTo>
              <a:lnTo>
                <a:pt x="140173" y="525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E5C41-7B2F-48FF-888F-A97F2B034F81}">
      <dsp:nvSpPr>
        <dsp:cNvPr id="0" name=""/>
        <dsp:cNvSpPr/>
      </dsp:nvSpPr>
      <dsp:spPr>
        <a:xfrm>
          <a:off x="280946" y="1665042"/>
          <a:ext cx="1121390" cy="7008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VAMC</a:t>
          </a:r>
        </a:p>
      </dsp:txBody>
      <dsp:txXfrm>
        <a:off x="301474" y="1685570"/>
        <a:ext cx="1080334" cy="659812"/>
      </dsp:txXfrm>
    </dsp:sp>
    <dsp:sp modelId="{238568F9-7916-4741-8B7C-C0DE96DB6B81}">
      <dsp:nvSpPr>
        <dsp:cNvPr id="0" name=""/>
        <dsp:cNvSpPr/>
      </dsp:nvSpPr>
      <dsp:spPr>
        <a:xfrm>
          <a:off x="140772" y="1489824"/>
          <a:ext cx="140173" cy="1401737"/>
        </a:xfrm>
        <a:custGeom>
          <a:avLst/>
          <a:gdLst/>
          <a:ahLst/>
          <a:cxnLst/>
          <a:rect l="0" t="0" r="0" b="0"/>
          <a:pathLst>
            <a:path>
              <a:moveTo>
                <a:pt x="0" y="0"/>
              </a:moveTo>
              <a:lnTo>
                <a:pt x="0" y="1401737"/>
              </a:lnTo>
              <a:lnTo>
                <a:pt x="140173" y="1401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AEF2F-8E22-4129-A0E7-47B7444A8E22}">
      <dsp:nvSpPr>
        <dsp:cNvPr id="0" name=""/>
        <dsp:cNvSpPr/>
      </dsp:nvSpPr>
      <dsp:spPr>
        <a:xfrm>
          <a:off x="280946" y="2541128"/>
          <a:ext cx="1121390" cy="7008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Clinicians</a:t>
          </a:r>
        </a:p>
      </dsp:txBody>
      <dsp:txXfrm>
        <a:off x="301474" y="2561656"/>
        <a:ext cx="1080334" cy="659812"/>
      </dsp:txXfrm>
    </dsp:sp>
    <dsp:sp modelId="{6E145294-FB50-4108-ADDE-810F176598D7}">
      <dsp:nvSpPr>
        <dsp:cNvPr id="0" name=""/>
        <dsp:cNvSpPr/>
      </dsp:nvSpPr>
      <dsp:spPr>
        <a:xfrm>
          <a:off x="1752771" y="788956"/>
          <a:ext cx="1401737" cy="700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HUD</a:t>
          </a:r>
        </a:p>
      </dsp:txBody>
      <dsp:txXfrm>
        <a:off x="1773299" y="809484"/>
        <a:ext cx="1360681" cy="659812"/>
      </dsp:txXfrm>
    </dsp:sp>
    <dsp:sp modelId="{0FB8D22A-0DF0-4D2C-999B-8F01DD634B8F}">
      <dsp:nvSpPr>
        <dsp:cNvPr id="0" name=""/>
        <dsp:cNvSpPr/>
      </dsp:nvSpPr>
      <dsp:spPr>
        <a:xfrm>
          <a:off x="1892944" y="1489824"/>
          <a:ext cx="140173" cy="525651"/>
        </a:xfrm>
        <a:custGeom>
          <a:avLst/>
          <a:gdLst/>
          <a:ahLst/>
          <a:cxnLst/>
          <a:rect l="0" t="0" r="0" b="0"/>
          <a:pathLst>
            <a:path>
              <a:moveTo>
                <a:pt x="0" y="0"/>
              </a:moveTo>
              <a:lnTo>
                <a:pt x="0" y="525651"/>
              </a:lnTo>
              <a:lnTo>
                <a:pt x="140173" y="525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F7F9C-6AA3-4307-9955-706E9203A939}">
      <dsp:nvSpPr>
        <dsp:cNvPr id="0" name=""/>
        <dsp:cNvSpPr/>
      </dsp:nvSpPr>
      <dsp:spPr>
        <a:xfrm>
          <a:off x="2033118" y="1665042"/>
          <a:ext cx="1121390" cy="7008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PHA</a:t>
          </a:r>
        </a:p>
      </dsp:txBody>
      <dsp:txXfrm>
        <a:off x="2053646" y="1685570"/>
        <a:ext cx="1080334" cy="659812"/>
      </dsp:txXfrm>
    </dsp:sp>
    <dsp:sp modelId="{7BFE19CB-8DE5-4035-93AF-5F6473371509}">
      <dsp:nvSpPr>
        <dsp:cNvPr id="0" name=""/>
        <dsp:cNvSpPr/>
      </dsp:nvSpPr>
      <dsp:spPr>
        <a:xfrm>
          <a:off x="1765260" y="2569429"/>
          <a:ext cx="1401737" cy="7008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Veterans</a:t>
          </a:r>
        </a:p>
      </dsp:txBody>
      <dsp:txXfrm>
        <a:off x="1785788" y="2589957"/>
        <a:ext cx="1360681" cy="6598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2/28/2024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2/28/2024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over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0064" y="4102189"/>
            <a:ext cx="7772400" cy="730127"/>
          </a:xfrm>
        </p:spPr>
        <p:txBody>
          <a:bodyPr anchor="b" anchorCtr="0">
            <a:normAutofit/>
          </a:bodyPr>
          <a:lstStyle>
            <a:lvl1pPr algn="l">
              <a:defRPr sz="40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38880" y="4995857"/>
            <a:ext cx="7753584" cy="914813"/>
          </a:xfrm>
        </p:spPr>
        <p:txBody>
          <a:bodyPr>
            <a:noAutofit/>
          </a:bodyPr>
          <a:lstStyle>
            <a:lvl1pPr marL="0" indent="0" algn="l">
              <a:buNone/>
              <a:defRPr sz="40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457200" y="1935652"/>
            <a:ext cx="8229600" cy="4190513"/>
          </a:xfrm>
        </p:spPr>
        <p:txBody>
          <a:bodyPr/>
          <a:lstStyle>
            <a:lvl1pPr>
              <a:defRPr sz="3200"/>
            </a:lvl1pPr>
            <a:lvl2pPr>
              <a:defRPr sz="24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4"/>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4"/>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7" y="1732377"/>
            <a:ext cx="4041775" cy="63976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t>‹#›</a:t>
            </a:fld>
            <a:endParaRPr lang="en-US"/>
          </a:p>
        </p:txBody>
      </p:sp>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6"/>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2" y="1997296"/>
            <a:ext cx="3008313" cy="4128867"/>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6"/>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2603"/>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interior.pd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9"/>
            <a:ext cx="8229600" cy="12911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351" y="6249858"/>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7" name="TextBox 6"/>
          <p:cNvSpPr txBox="1"/>
          <p:nvPr userDrawn="1"/>
        </p:nvSpPr>
        <p:spPr>
          <a:xfrm>
            <a:off x="457202" y="6284495"/>
            <a:ext cx="4311073" cy="276999"/>
          </a:xfrm>
          <a:prstGeom prst="rect">
            <a:avLst/>
          </a:prstGeom>
          <a:noFill/>
        </p:spPr>
        <p:txBody>
          <a:bodyPr wrap="square" rtlCol="0">
            <a:spAutoFit/>
          </a:bodyPr>
          <a:lstStyle/>
          <a:p>
            <a:r>
              <a:rPr lang="en-US" sz="1200" spc="100" dirty="0">
                <a:solidFill>
                  <a:schemeClr val="bg1">
                    <a:lumMod val="65000"/>
                  </a:schemeClr>
                </a:solidFill>
              </a:rPr>
              <a:t>VETERANS HEALTH</a:t>
            </a:r>
            <a:r>
              <a:rPr lang="en-US" sz="1200" spc="100" baseline="0" dirty="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2400" kern="1200">
          <a:solidFill>
            <a:schemeClr val="bg1"/>
          </a:solidFill>
          <a:latin typeface="+mj-lt"/>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dhomelessness.org/pages/housing_first" TargetMode="External"/><Relationship Id="rId2" Type="http://schemas.openxmlformats.org/officeDocument/2006/relationships/hyperlink" Target="http://www.endhomelessness.org/section/tools/housingfir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8880" y="4354183"/>
            <a:ext cx="7772400" cy="730127"/>
          </a:xfrm>
        </p:spPr>
        <p:txBody>
          <a:bodyPr>
            <a:noAutofit/>
          </a:bodyPr>
          <a:lstStyle/>
          <a:p>
            <a:r>
              <a:rPr lang="en-US" sz="5400" dirty="0"/>
              <a:t>HUD-VASH 101</a:t>
            </a:r>
          </a:p>
        </p:txBody>
      </p:sp>
      <p:sp>
        <p:nvSpPr>
          <p:cNvPr id="6" name="Subtitle 5"/>
          <p:cNvSpPr>
            <a:spLocks noGrp="1"/>
          </p:cNvSpPr>
          <p:nvPr>
            <p:ph type="subTitle" idx="1"/>
          </p:nvPr>
        </p:nvSpPr>
        <p:spPr>
          <a:xfrm>
            <a:off x="338880" y="5072860"/>
            <a:ext cx="7753584" cy="914813"/>
          </a:xfrm>
        </p:spPr>
        <p:txBody>
          <a:bodyPr/>
          <a:lstStyle/>
          <a:p>
            <a:r>
              <a:rPr lang="en-US" dirty="0"/>
              <a:t>An Introduction to the Program</a:t>
            </a:r>
          </a:p>
        </p:txBody>
      </p:sp>
    </p:spTree>
    <p:extLst>
      <p:ext uri="{BB962C8B-B14F-4D97-AF65-F5344CB8AC3E}">
        <p14:creationId xmlns:p14="http://schemas.microsoft.com/office/powerpoint/2010/main" val="257654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Case Management</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Goals:</a:t>
            </a:r>
          </a:p>
          <a:p>
            <a:pPr lvl="1"/>
            <a:r>
              <a:rPr lang="en-US" dirty="0"/>
              <a:t>Establish a therapeutic relationship that promotes access, respect and hope</a:t>
            </a:r>
          </a:p>
          <a:p>
            <a:pPr lvl="1"/>
            <a:r>
              <a:rPr lang="en-US" dirty="0"/>
              <a:t>Provide support for long-term recovery by working toward housing recovery plan goals</a:t>
            </a:r>
          </a:p>
          <a:p>
            <a:pPr lvl="1"/>
            <a:r>
              <a:rPr lang="en-US" dirty="0"/>
              <a:t>Reassess needs and goals based on changing conditions</a:t>
            </a:r>
          </a:p>
          <a:p>
            <a:pPr lvl="2"/>
            <a:r>
              <a:rPr lang="en-US" dirty="0"/>
              <a:t>Inability to maintain sobriety does not generally lead to discharge from case management if Veteran can maintain housing</a:t>
            </a:r>
          </a:p>
          <a:p>
            <a:pPr lvl="2"/>
            <a:r>
              <a:rPr lang="en-US" dirty="0"/>
              <a:t>Veteran may require brief intervention or higher level of care</a:t>
            </a:r>
          </a:p>
          <a:p>
            <a:pPr lvl="1"/>
            <a:r>
              <a:rPr lang="en-US" dirty="0"/>
              <a:t>Foster community integration and independence</a:t>
            </a:r>
          </a:p>
          <a:p>
            <a:pPr lvl="1"/>
            <a:endParaRPr lang="en-US" dirty="0"/>
          </a:p>
          <a:p>
            <a:pPr lvl="1"/>
            <a:r>
              <a:rPr lang="en-US" b="1" dirty="0">
                <a:solidFill>
                  <a:srgbClr val="FF0000"/>
                </a:solidFill>
              </a:rPr>
              <a:t>Main Goal: Veteran sustained in permanent housing</a:t>
            </a:r>
          </a:p>
        </p:txBody>
      </p:sp>
      <p:sp>
        <p:nvSpPr>
          <p:cNvPr id="4" name="Slide Number Placeholder 3"/>
          <p:cNvSpPr>
            <a:spLocks noGrp="1"/>
          </p:cNvSpPr>
          <p:nvPr>
            <p:ph type="sldNum" sz="quarter" idx="10"/>
          </p:nvPr>
        </p:nvSpPr>
        <p:spPr/>
        <p:txBody>
          <a:bodyPr/>
          <a:lstStyle/>
          <a:p>
            <a:fld id="{9B27D237-6C0D-5549-BE11-2040A22CBC71}" type="slidenum">
              <a:rPr lang="en-US" smtClean="0"/>
              <a:pPr/>
              <a:t>9</a:t>
            </a:fld>
            <a:endParaRPr lang="en-US" dirty="0"/>
          </a:p>
        </p:txBody>
      </p:sp>
    </p:spTree>
    <p:extLst>
      <p:ext uri="{BB962C8B-B14F-4D97-AF65-F5344CB8AC3E}">
        <p14:creationId xmlns:p14="http://schemas.microsoft.com/office/powerpoint/2010/main" val="269420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Case Management</a:t>
            </a:r>
          </a:p>
        </p:txBody>
      </p:sp>
      <p:sp>
        <p:nvSpPr>
          <p:cNvPr id="3" name="Content Placeholder 2"/>
          <p:cNvSpPr>
            <a:spLocks noGrp="1"/>
          </p:cNvSpPr>
          <p:nvPr>
            <p:ph idx="1"/>
          </p:nvPr>
        </p:nvSpPr>
        <p:spPr>
          <a:xfrm>
            <a:off x="457200" y="1935652"/>
            <a:ext cx="8229600" cy="4407396"/>
          </a:xfrm>
        </p:spPr>
        <p:txBody>
          <a:bodyPr>
            <a:normAutofit fontScale="85000" lnSpcReduction="20000"/>
          </a:bodyPr>
          <a:lstStyle/>
          <a:p>
            <a:pPr marL="0" indent="0" algn="ctr">
              <a:buNone/>
            </a:pPr>
            <a:r>
              <a:rPr lang="en-US" sz="4200" dirty="0">
                <a:solidFill>
                  <a:srgbClr val="7030A0"/>
                </a:solidFill>
              </a:rPr>
              <a:t>Housing Recovery Plan</a:t>
            </a:r>
          </a:p>
          <a:p>
            <a:r>
              <a:rPr lang="en-US" dirty="0"/>
              <a:t>Once accepted, a Housing Recovery Plan is developed by the case manager and the Veteran. It is an integrated part of the overall treatment plan, and reflects the recovery goals of the Veteran which may include:</a:t>
            </a:r>
          </a:p>
          <a:p>
            <a:pPr lvl="1"/>
            <a:r>
              <a:rPr lang="en-US" dirty="0"/>
              <a:t>Establishing Housing stability (rent paid, following rules, </a:t>
            </a:r>
            <a:r>
              <a:rPr lang="en-US" dirty="0" err="1"/>
              <a:t>etc</a:t>
            </a:r>
            <a:r>
              <a:rPr lang="en-US" dirty="0"/>
              <a:t>)</a:t>
            </a:r>
          </a:p>
          <a:p>
            <a:pPr lvl="1"/>
            <a:r>
              <a:rPr lang="en-US" dirty="0"/>
              <a:t>Meeting employment and income needs</a:t>
            </a:r>
          </a:p>
          <a:p>
            <a:pPr lvl="1"/>
            <a:r>
              <a:rPr lang="en-US" dirty="0"/>
              <a:t>Resolving legal and financial issues (credit history)</a:t>
            </a:r>
          </a:p>
          <a:p>
            <a:pPr lvl="1"/>
            <a:r>
              <a:rPr lang="en-US" dirty="0"/>
              <a:t>Supporting physical, mental, social health</a:t>
            </a:r>
          </a:p>
          <a:p>
            <a:r>
              <a:rPr lang="en-US" dirty="0"/>
              <a:t>Agreement on process to monitor the progress of the plan</a:t>
            </a:r>
          </a:p>
        </p:txBody>
      </p:sp>
      <p:sp>
        <p:nvSpPr>
          <p:cNvPr id="4" name="Slide Number Placeholder 3"/>
          <p:cNvSpPr>
            <a:spLocks noGrp="1"/>
          </p:cNvSpPr>
          <p:nvPr>
            <p:ph type="sldNum" sz="quarter" idx="10"/>
          </p:nvPr>
        </p:nvSpPr>
        <p:spPr/>
        <p:txBody>
          <a:bodyPr/>
          <a:lstStyle/>
          <a:p>
            <a:fld id="{9B27D237-6C0D-5549-BE11-2040A22CBC71}" type="slidenum">
              <a:rPr lang="en-US" smtClean="0"/>
              <a:pPr/>
              <a:t>10</a:t>
            </a:fld>
            <a:endParaRPr lang="en-US" dirty="0"/>
          </a:p>
        </p:txBody>
      </p:sp>
    </p:spTree>
    <p:extLst>
      <p:ext uri="{BB962C8B-B14F-4D97-AF65-F5344CB8AC3E}">
        <p14:creationId xmlns:p14="http://schemas.microsoft.com/office/powerpoint/2010/main" val="13147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Case Management</a:t>
            </a:r>
          </a:p>
        </p:txBody>
      </p:sp>
      <p:sp>
        <p:nvSpPr>
          <p:cNvPr id="3" name="Content Placeholder 2"/>
          <p:cNvSpPr>
            <a:spLocks noGrp="1"/>
          </p:cNvSpPr>
          <p:nvPr>
            <p:ph idx="1"/>
          </p:nvPr>
        </p:nvSpPr>
        <p:spPr/>
        <p:txBody>
          <a:bodyPr>
            <a:normAutofit fontScale="92500" lnSpcReduction="10000"/>
          </a:bodyPr>
          <a:lstStyle/>
          <a:p>
            <a:r>
              <a:rPr lang="en-US" dirty="0"/>
              <a:t>Coordinate VA and community interventions </a:t>
            </a:r>
          </a:p>
          <a:p>
            <a:pPr lvl="1"/>
            <a:r>
              <a:rPr lang="en-US" dirty="0"/>
              <a:t> Act as a liaison with critical partners </a:t>
            </a:r>
          </a:p>
          <a:p>
            <a:pPr lvl="2"/>
            <a:r>
              <a:rPr lang="en-US" dirty="0"/>
              <a:t>Landlord </a:t>
            </a:r>
          </a:p>
          <a:p>
            <a:pPr lvl="2"/>
            <a:r>
              <a:rPr lang="en-US" dirty="0"/>
              <a:t>Other service providers </a:t>
            </a:r>
          </a:p>
          <a:p>
            <a:r>
              <a:rPr lang="en-US" dirty="0"/>
              <a:t>Make regular home visits to assess Veteran’s ability to maintain in a safe environment that promotes </a:t>
            </a:r>
          </a:p>
          <a:p>
            <a:pPr lvl="1"/>
            <a:r>
              <a:rPr lang="en-US" dirty="0"/>
              <a:t>Housing Stability </a:t>
            </a:r>
          </a:p>
          <a:p>
            <a:pPr lvl="1"/>
            <a:r>
              <a:rPr lang="en-US" dirty="0"/>
              <a:t>Social Connection </a:t>
            </a:r>
          </a:p>
          <a:p>
            <a:pPr lvl="1"/>
            <a:r>
              <a:rPr lang="en-US" dirty="0"/>
              <a:t>Recovery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11</a:t>
            </a:fld>
            <a:endParaRPr lang="en-US" dirty="0"/>
          </a:p>
        </p:txBody>
      </p:sp>
      <p:pic>
        <p:nvPicPr>
          <p:cNvPr id="4098" name="Picture 2" descr="C:\Users\VHANFLLIUS1\Desktop\orientation\apart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300" y="4490908"/>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9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Case Management</a:t>
            </a:r>
          </a:p>
        </p:txBody>
      </p:sp>
      <p:sp>
        <p:nvSpPr>
          <p:cNvPr id="3" name="Content Placeholder 2"/>
          <p:cNvSpPr>
            <a:spLocks noGrp="1"/>
          </p:cNvSpPr>
          <p:nvPr>
            <p:ph idx="1"/>
          </p:nvPr>
        </p:nvSpPr>
        <p:spPr/>
        <p:txBody>
          <a:bodyPr>
            <a:normAutofit/>
          </a:bodyPr>
          <a:lstStyle/>
          <a:p>
            <a:r>
              <a:rPr lang="en-US" dirty="0"/>
              <a:t>Regular re-assessment by Case Managers </a:t>
            </a:r>
          </a:p>
          <a:p>
            <a:r>
              <a:rPr lang="en-US" dirty="0"/>
              <a:t>Revision of treatment plan as: </a:t>
            </a:r>
          </a:p>
          <a:p>
            <a:pPr lvl="1"/>
            <a:r>
              <a:rPr lang="en-US" dirty="0"/>
              <a:t>Goals reached </a:t>
            </a:r>
          </a:p>
          <a:p>
            <a:pPr lvl="1"/>
            <a:r>
              <a:rPr lang="en-US" dirty="0"/>
              <a:t>Treatment needs change </a:t>
            </a:r>
          </a:p>
          <a:p>
            <a:pPr lvl="1"/>
            <a:r>
              <a:rPr lang="en-US" dirty="0"/>
              <a:t>Veteran’s goals change </a:t>
            </a:r>
          </a:p>
          <a:p>
            <a:pPr lvl="1"/>
            <a:r>
              <a:rPr lang="en-US" dirty="0"/>
              <a:t>Veteran becomes more independent </a:t>
            </a:r>
          </a:p>
          <a:p>
            <a:pPr lvl="1"/>
            <a:r>
              <a:rPr lang="en-US" dirty="0"/>
              <a:t>Level of care changes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12</a:t>
            </a:fld>
            <a:endParaRPr lang="en-US" dirty="0"/>
          </a:p>
        </p:txBody>
      </p:sp>
    </p:spTree>
    <p:extLst>
      <p:ext uri="{BB962C8B-B14F-4D97-AF65-F5344CB8AC3E}">
        <p14:creationId xmlns:p14="http://schemas.microsoft.com/office/powerpoint/2010/main" val="193857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idx="1"/>
          </p:nvPr>
        </p:nvSpPr>
        <p:spPr>
          <a:xfrm>
            <a:off x="457200" y="2733576"/>
            <a:ext cx="8229600" cy="3392590"/>
          </a:xfrm>
        </p:spPr>
        <p:txBody>
          <a:bodyPr/>
          <a:lstStyle/>
          <a:p>
            <a:pPr marL="0" indent="0" algn="ctr">
              <a:buNone/>
            </a:pPr>
            <a:r>
              <a:rPr lang="en-US" dirty="0"/>
              <a:t>HUD-VASH assistance may be terminated if the family refuses, without good cause, to participate in required case management as verified by the VAMC.</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13</a:t>
            </a:fld>
            <a:endParaRPr lang="en-US" dirty="0"/>
          </a:p>
        </p:txBody>
      </p:sp>
    </p:spTree>
    <p:extLst>
      <p:ext uri="{BB962C8B-B14F-4D97-AF65-F5344CB8AC3E}">
        <p14:creationId xmlns:p14="http://schemas.microsoft.com/office/powerpoint/2010/main" val="356639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idx="1"/>
          </p:nvPr>
        </p:nvSpPr>
        <p:spPr>
          <a:xfrm>
            <a:off x="457200" y="1935652"/>
            <a:ext cx="5712594" cy="4679331"/>
          </a:xfrm>
        </p:spPr>
        <p:txBody>
          <a:bodyPr>
            <a:normAutofit fontScale="85000" lnSpcReduction="20000"/>
          </a:bodyPr>
          <a:lstStyle/>
          <a:p>
            <a:pPr marL="0" indent="0">
              <a:buNone/>
            </a:pPr>
            <a:r>
              <a:rPr lang="en-US" b="1" dirty="0"/>
              <a:t>As Veterans stabilize:</a:t>
            </a:r>
            <a:endParaRPr lang="en-US" dirty="0"/>
          </a:p>
          <a:p>
            <a:r>
              <a:rPr lang="en-US" dirty="0"/>
              <a:t>May need longer “trial” periods without case management to determine their ability to manage independently</a:t>
            </a:r>
          </a:p>
          <a:p>
            <a:r>
              <a:rPr lang="en-US" dirty="0"/>
              <a:t>May have case management services stop following mutual agreement that </a:t>
            </a:r>
          </a:p>
          <a:p>
            <a:pPr lvl="1"/>
            <a:r>
              <a:rPr lang="en-US" dirty="0"/>
              <a:t>Goals and objectives have been met </a:t>
            </a:r>
          </a:p>
          <a:p>
            <a:pPr lvl="1"/>
            <a:r>
              <a:rPr lang="en-US" dirty="0"/>
              <a:t>Veteran has been able to independently sustain housing </a:t>
            </a:r>
          </a:p>
          <a:p>
            <a:pPr lvl="1"/>
            <a:r>
              <a:rPr lang="en-US" dirty="0"/>
              <a:t>Veteran no longer requires supportive case management services</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14</a:t>
            </a:fld>
            <a:endParaRPr lang="en-US" dirty="0"/>
          </a:p>
        </p:txBody>
      </p:sp>
      <p:pic>
        <p:nvPicPr>
          <p:cNvPr id="3074" name="Picture 2" descr="C:\Users\VHANFLLIUS1\Desktop\orientation\agre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131" y="29114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9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idx="1"/>
          </p:nvPr>
        </p:nvSpPr>
        <p:spPr/>
        <p:txBody>
          <a:bodyPr>
            <a:normAutofit fontScale="62500" lnSpcReduction="20000"/>
          </a:bodyPr>
          <a:lstStyle/>
          <a:p>
            <a:pPr marL="0" indent="0">
              <a:buNone/>
            </a:pPr>
            <a:r>
              <a:rPr lang="en-US" sz="4000" dirty="0">
                <a:solidFill>
                  <a:srgbClr val="00B050"/>
                </a:solidFill>
              </a:rPr>
              <a:t>A </a:t>
            </a:r>
            <a:r>
              <a:rPr lang="en-US" sz="4000" b="1" dirty="0">
                <a:solidFill>
                  <a:srgbClr val="00B050"/>
                </a:solidFill>
              </a:rPr>
              <a:t>VAMC’s determination </a:t>
            </a:r>
            <a:r>
              <a:rPr lang="en-US" sz="4000" dirty="0">
                <a:solidFill>
                  <a:srgbClr val="00B050"/>
                </a:solidFill>
              </a:rPr>
              <a:t>that case management is no longer needed is not grounds for termination of Housing Choice Voucher assistance.</a:t>
            </a:r>
          </a:p>
          <a:p>
            <a:pPr marL="0" indent="0">
              <a:buNone/>
            </a:pPr>
            <a:r>
              <a:rPr lang="en-US" dirty="0"/>
              <a:t> </a:t>
            </a:r>
          </a:p>
          <a:p>
            <a:r>
              <a:rPr lang="en-US" dirty="0"/>
              <a:t>If PHA </a:t>
            </a:r>
            <a:r>
              <a:rPr lang="en-US" b="1" dirty="0"/>
              <a:t>has </a:t>
            </a:r>
            <a:r>
              <a:rPr lang="en-US" dirty="0"/>
              <a:t>other HCV vouchers they may give it to the Veteran. The Veteran family is not subject to the PHA’s waiting list because they are already a participant in the PHA’s HCV program.</a:t>
            </a:r>
          </a:p>
          <a:p>
            <a:endParaRPr lang="en-US" dirty="0"/>
          </a:p>
          <a:p>
            <a:r>
              <a:rPr lang="en-US" dirty="0"/>
              <a:t>HUD-VASH will then get the original voucher back to use with another eligible homeless Veteran</a:t>
            </a:r>
          </a:p>
          <a:p>
            <a:endParaRPr lang="en-US" dirty="0"/>
          </a:p>
          <a:p>
            <a:r>
              <a:rPr lang="en-US" dirty="0"/>
              <a:t>If PHA </a:t>
            </a:r>
            <a:r>
              <a:rPr lang="en-US" b="1" dirty="0"/>
              <a:t>does not have </a:t>
            </a:r>
            <a:r>
              <a:rPr lang="en-US" dirty="0"/>
              <a:t>alternative voucher, Veteran would continue with HUD-VASH voucher until it was no longer needed</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15</a:t>
            </a:fld>
            <a:endParaRPr lang="en-US" dirty="0"/>
          </a:p>
        </p:txBody>
      </p:sp>
    </p:spTree>
    <p:extLst>
      <p:ext uri="{BB962C8B-B14F-4D97-AF65-F5344CB8AC3E}">
        <p14:creationId xmlns:p14="http://schemas.microsoft.com/office/powerpoint/2010/main" val="423332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252312"/>
            <a:ext cx="7772400" cy="2579570"/>
          </a:xfrm>
        </p:spPr>
        <p:txBody>
          <a:bodyPr>
            <a:normAutofit lnSpcReduction="10000"/>
          </a:bodyPr>
          <a:lstStyle/>
          <a:p>
            <a:pPr algn="ctr"/>
            <a:r>
              <a:rPr lang="en-US" sz="6000" dirty="0">
                <a:solidFill>
                  <a:schemeClr val="tx1"/>
                </a:solidFill>
              </a:rPr>
              <a:t>HUD Background and HUD-VASH Operating Requirements</a:t>
            </a:r>
          </a:p>
        </p:txBody>
      </p:sp>
      <p:sp>
        <p:nvSpPr>
          <p:cNvPr id="4" name="Slide Number Placeholder 3"/>
          <p:cNvSpPr>
            <a:spLocks noGrp="1"/>
          </p:cNvSpPr>
          <p:nvPr>
            <p:ph type="sldNum" sz="quarter" idx="4294967295"/>
          </p:nvPr>
        </p:nvSpPr>
        <p:spPr>
          <a:xfrm>
            <a:off x="8653463" y="6249988"/>
            <a:ext cx="490537" cy="365125"/>
          </a:xfrm>
        </p:spPr>
        <p:txBody>
          <a:bodyPr/>
          <a:lstStyle/>
          <a:p>
            <a:fld id="{9B27D237-6C0D-5549-BE11-2040A22CBC71}" type="slidenum">
              <a:rPr lang="en-US" smtClean="0"/>
              <a:pPr/>
              <a:t>16</a:t>
            </a:fld>
            <a:endParaRPr lang="en-US" dirty="0"/>
          </a:p>
        </p:txBody>
      </p:sp>
    </p:spTree>
    <p:extLst>
      <p:ext uri="{BB962C8B-B14F-4D97-AF65-F5344CB8AC3E}">
        <p14:creationId xmlns:p14="http://schemas.microsoft.com/office/powerpoint/2010/main" val="383818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HUD Background</a:t>
            </a:r>
          </a:p>
        </p:txBody>
      </p:sp>
      <p:sp>
        <p:nvSpPr>
          <p:cNvPr id="5" name="Content Placeholder 4"/>
          <p:cNvSpPr>
            <a:spLocks noGrp="1"/>
          </p:cNvSpPr>
          <p:nvPr>
            <p:ph idx="1"/>
          </p:nvPr>
        </p:nvSpPr>
        <p:spPr>
          <a:xfrm>
            <a:off x="457200" y="1935652"/>
            <a:ext cx="8229600" cy="4455523"/>
          </a:xfrm>
        </p:spPr>
        <p:txBody>
          <a:bodyPr>
            <a:normAutofit fontScale="77500" lnSpcReduction="20000"/>
          </a:bodyPr>
          <a:lstStyle/>
          <a:p>
            <a:r>
              <a:rPr lang="en-US" dirty="0"/>
              <a:t>Between 1992 and 1994, more than 1,700 HUD-VASH vouchers were awarded to 35 PHAs for the “original” HUD-VASH program. </a:t>
            </a:r>
          </a:p>
          <a:p>
            <a:endParaRPr lang="en-US" dirty="0"/>
          </a:p>
          <a:p>
            <a:r>
              <a:rPr lang="en-US" dirty="0"/>
              <a:t>Homeless Veterans were required to have severe psychiatric or substance abuse disorders in order to be eligible for the program. </a:t>
            </a:r>
          </a:p>
          <a:p>
            <a:endParaRPr lang="en-US" dirty="0"/>
          </a:p>
          <a:p>
            <a:r>
              <a:rPr lang="en-US" dirty="0"/>
              <a:t>Clinical services also were provided by the VA.</a:t>
            </a:r>
          </a:p>
          <a:p>
            <a:endParaRPr lang="en-US" dirty="0"/>
          </a:p>
          <a:p>
            <a:r>
              <a:rPr lang="en-US" dirty="0"/>
              <a:t>In 2008, more than 1,000 Veterans were still assisted as a result of that HUD-VASH initiative.</a:t>
            </a:r>
          </a:p>
          <a:p>
            <a:endParaRPr lang="en-US" dirty="0"/>
          </a:p>
        </p:txBody>
      </p:sp>
    </p:spTree>
    <p:extLst>
      <p:ext uri="{BB962C8B-B14F-4D97-AF65-F5344CB8AC3E}">
        <p14:creationId xmlns:p14="http://schemas.microsoft.com/office/powerpoint/2010/main" val="318668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 Background</a:t>
            </a:r>
          </a:p>
        </p:txBody>
      </p:sp>
      <p:sp>
        <p:nvSpPr>
          <p:cNvPr id="3" name="Content Placeholder 2"/>
          <p:cNvSpPr>
            <a:spLocks noGrp="1"/>
          </p:cNvSpPr>
          <p:nvPr>
            <p:ph idx="1"/>
          </p:nvPr>
        </p:nvSpPr>
        <p:spPr/>
        <p:txBody>
          <a:bodyPr>
            <a:normAutofit lnSpcReduction="10000"/>
          </a:bodyPr>
          <a:lstStyle/>
          <a:p>
            <a:r>
              <a:rPr lang="en-US" dirty="0"/>
              <a:t>In the Consolidated Appropriations Act of 2008, Congress provided $75 million to HUD to assist approximately 10,000 homeless Veterans in a “new” HUD-VASH program.</a:t>
            </a:r>
          </a:p>
          <a:p>
            <a:endParaRPr lang="en-US" dirty="0"/>
          </a:p>
          <a:p>
            <a:r>
              <a:rPr lang="en-US" dirty="0"/>
              <a:t>The FY 2008 HUD Appropriations gave HUD: </a:t>
            </a:r>
          </a:p>
          <a:p>
            <a:pPr lvl="1"/>
            <a:r>
              <a:rPr lang="en-US" dirty="0"/>
              <a:t>The flexibility to waive regulatory and statutory provisions that would impede program operations</a:t>
            </a:r>
          </a:p>
          <a:p>
            <a:pPr lvl="1"/>
            <a:r>
              <a:rPr lang="en-US" dirty="0"/>
              <a:t>The ability to establish alternative program procedures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18</a:t>
            </a:fld>
            <a:endParaRPr lang="en-US" dirty="0"/>
          </a:p>
        </p:txBody>
      </p:sp>
    </p:spTree>
    <p:extLst>
      <p:ext uri="{BB962C8B-B14F-4D97-AF65-F5344CB8AC3E}">
        <p14:creationId xmlns:p14="http://schemas.microsoft.com/office/powerpoint/2010/main" val="317996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252312"/>
            <a:ext cx="7772400" cy="2579570"/>
          </a:xfrm>
        </p:spPr>
        <p:txBody>
          <a:bodyPr>
            <a:normAutofit/>
          </a:bodyPr>
          <a:lstStyle/>
          <a:p>
            <a:pPr algn="ctr"/>
            <a:r>
              <a:rPr lang="en-US" sz="6000" dirty="0">
                <a:solidFill>
                  <a:schemeClr val="tx1"/>
                </a:solidFill>
              </a:rPr>
              <a:t>HUD-VASH Background and Case Management</a:t>
            </a:r>
          </a:p>
        </p:txBody>
      </p:sp>
      <p:sp>
        <p:nvSpPr>
          <p:cNvPr id="4" name="Slide Number Placeholder 3"/>
          <p:cNvSpPr>
            <a:spLocks noGrp="1"/>
          </p:cNvSpPr>
          <p:nvPr>
            <p:ph type="sldNum" sz="quarter" idx="4294967295"/>
          </p:nvPr>
        </p:nvSpPr>
        <p:spPr>
          <a:xfrm>
            <a:off x="8653463" y="6249988"/>
            <a:ext cx="490537" cy="365125"/>
          </a:xfrm>
        </p:spPr>
        <p:txBody>
          <a:bodyPr/>
          <a:lstStyle/>
          <a:p>
            <a:fld id="{9B27D237-6C0D-5549-BE11-2040A22CBC71}" type="slidenum">
              <a:rPr lang="en-US" smtClean="0"/>
              <a:pPr/>
              <a:t>1</a:t>
            </a:fld>
            <a:endParaRPr lang="en-US" dirty="0"/>
          </a:p>
        </p:txBody>
      </p:sp>
    </p:spTree>
    <p:extLst>
      <p:ext uri="{BB962C8B-B14F-4D97-AF65-F5344CB8AC3E}">
        <p14:creationId xmlns:p14="http://schemas.microsoft.com/office/powerpoint/2010/main" val="338837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p:txBody>
          <a:bodyPr>
            <a:normAutofit fontScale="92500" lnSpcReduction="10000"/>
          </a:bodyPr>
          <a:lstStyle/>
          <a:p>
            <a:pPr marL="0" indent="0">
              <a:buNone/>
            </a:pPr>
            <a:r>
              <a:rPr lang="en-US" sz="4300" b="1" dirty="0">
                <a:solidFill>
                  <a:srgbClr val="7030A0"/>
                </a:solidFill>
              </a:rPr>
              <a:t>VAMC referrals to PHA</a:t>
            </a:r>
            <a:endParaRPr lang="en-US" sz="4300" dirty="0">
              <a:solidFill>
                <a:srgbClr val="7030A0"/>
              </a:solidFill>
            </a:endParaRPr>
          </a:p>
          <a:p>
            <a:endParaRPr lang="en-US" dirty="0"/>
          </a:p>
          <a:p>
            <a:r>
              <a:rPr lang="en-US" dirty="0"/>
              <a:t>Eligible homeless Veterans that agree to participate in VA case management are referred to the VAMC’s partner PHA.</a:t>
            </a:r>
          </a:p>
          <a:p>
            <a:endParaRPr lang="en-US" dirty="0"/>
          </a:p>
          <a:p>
            <a:r>
              <a:rPr lang="en-US" dirty="0"/>
              <a:t>The PHA must maintain written documentation of VAMC referrals in their HUD-VASH tenant files.</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19</a:t>
            </a:fld>
            <a:endParaRPr lang="en-US" dirty="0"/>
          </a:p>
        </p:txBody>
      </p:sp>
    </p:spTree>
    <p:extLst>
      <p:ext uri="{BB962C8B-B14F-4D97-AF65-F5344CB8AC3E}">
        <p14:creationId xmlns:p14="http://schemas.microsoft.com/office/powerpoint/2010/main" val="1952058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p:txBody>
          <a:bodyPr>
            <a:normAutofit fontScale="70000" lnSpcReduction="20000"/>
          </a:bodyPr>
          <a:lstStyle/>
          <a:p>
            <a:pPr marL="0" indent="0">
              <a:buNone/>
            </a:pPr>
            <a:r>
              <a:rPr lang="en-US" sz="6300" b="1" dirty="0">
                <a:solidFill>
                  <a:srgbClr val="7030A0"/>
                </a:solidFill>
              </a:rPr>
              <a:t>PHA screening </a:t>
            </a:r>
            <a:endParaRPr lang="en-US" sz="6300" dirty="0">
              <a:solidFill>
                <a:srgbClr val="7030A0"/>
              </a:solidFill>
            </a:endParaRPr>
          </a:p>
          <a:p>
            <a:endParaRPr lang="en-US" sz="4400" dirty="0"/>
          </a:p>
          <a:p>
            <a:r>
              <a:rPr lang="en-US" sz="4400" dirty="0"/>
              <a:t>PHAs only screen for income eligibility and for lifetime registration under a state sex offender registration program and can only deny issuance of a voucher for those reasons.</a:t>
            </a:r>
          </a:p>
          <a:p>
            <a:endParaRPr lang="en-US" sz="4400" dirty="0"/>
          </a:p>
          <a:p>
            <a:r>
              <a:rPr lang="en-US" sz="4400" dirty="0"/>
              <a:t>Under portability, the receiving PHAs must also comply with VASH screening requirements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20</a:t>
            </a:fld>
            <a:endParaRPr lang="en-US" dirty="0"/>
          </a:p>
        </p:txBody>
      </p:sp>
    </p:spTree>
    <p:extLst>
      <p:ext uri="{BB962C8B-B14F-4D97-AF65-F5344CB8AC3E}">
        <p14:creationId xmlns:p14="http://schemas.microsoft.com/office/powerpoint/2010/main" val="394491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p:txBody>
          <a:bodyPr>
            <a:normAutofit fontScale="77500" lnSpcReduction="20000"/>
          </a:bodyPr>
          <a:lstStyle/>
          <a:p>
            <a:pPr marL="0" indent="0">
              <a:buNone/>
            </a:pPr>
            <a:r>
              <a:rPr lang="en-US" sz="6300" b="1" dirty="0">
                <a:solidFill>
                  <a:srgbClr val="7030A0"/>
                </a:solidFill>
              </a:rPr>
              <a:t>PHA screening </a:t>
            </a:r>
            <a:endParaRPr lang="en-US" sz="6300" dirty="0">
              <a:solidFill>
                <a:srgbClr val="7030A0"/>
              </a:solidFill>
            </a:endParaRPr>
          </a:p>
          <a:p>
            <a:endParaRPr lang="en-US" sz="4400" dirty="0"/>
          </a:p>
          <a:p>
            <a:r>
              <a:rPr lang="en-US" sz="3600" dirty="0"/>
              <a:t>PHAs </a:t>
            </a:r>
            <a:r>
              <a:rPr lang="en-US" sz="3600" u="sng" dirty="0"/>
              <a:t>cannot</a:t>
            </a:r>
            <a:r>
              <a:rPr lang="en-US" sz="3600" dirty="0"/>
              <a:t> screen for or deny issuance of a voucher for money owned to the PHA or for criminal or drug activity.</a:t>
            </a:r>
          </a:p>
          <a:p>
            <a:endParaRPr lang="en-US" sz="4400" dirty="0"/>
          </a:p>
          <a:p>
            <a:r>
              <a:rPr lang="en-US" sz="4000" dirty="0"/>
              <a:t>A PHA </a:t>
            </a:r>
            <a:r>
              <a:rPr lang="en-US" sz="4000" u="sng" dirty="0"/>
              <a:t>cannot</a:t>
            </a:r>
            <a:r>
              <a:rPr lang="en-US" sz="4000" dirty="0"/>
              <a:t> deny issuance of a voucher or admission into the program for zero income status.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21</a:t>
            </a:fld>
            <a:endParaRPr lang="en-US" dirty="0"/>
          </a:p>
        </p:txBody>
      </p:sp>
    </p:spTree>
    <p:extLst>
      <p:ext uri="{BB962C8B-B14F-4D97-AF65-F5344CB8AC3E}">
        <p14:creationId xmlns:p14="http://schemas.microsoft.com/office/powerpoint/2010/main" val="467972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p:txBody>
          <a:bodyPr>
            <a:normAutofit/>
          </a:bodyPr>
          <a:lstStyle/>
          <a:p>
            <a:pPr marL="0" indent="0">
              <a:buNone/>
            </a:pPr>
            <a:r>
              <a:rPr lang="en-US" sz="3600" b="1" dirty="0">
                <a:solidFill>
                  <a:srgbClr val="00B050"/>
                </a:solidFill>
              </a:rPr>
              <a:t>Veterans Pay Rent Based on Their Income</a:t>
            </a:r>
          </a:p>
          <a:p>
            <a:r>
              <a:rPr lang="en-US" dirty="0"/>
              <a:t>Sliding scale</a:t>
            </a:r>
          </a:p>
          <a:p>
            <a:r>
              <a:rPr lang="en-US" dirty="0"/>
              <a:t>A PHA can charge a minimum rent of up to $50</a:t>
            </a:r>
          </a:p>
          <a:p>
            <a:pPr lvl="1"/>
            <a:r>
              <a:rPr lang="en-US" dirty="0"/>
              <a:t>However, if a Veteran is awaiting notification about the receipt of VA benefits or other forms of assistance, the PHA must grant the Veteran a hardship exemption.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22</a:t>
            </a:fld>
            <a:endParaRPr lang="en-US" dirty="0"/>
          </a:p>
        </p:txBody>
      </p:sp>
    </p:spTree>
    <p:extLst>
      <p:ext uri="{BB962C8B-B14F-4D97-AF65-F5344CB8AC3E}">
        <p14:creationId xmlns:p14="http://schemas.microsoft.com/office/powerpoint/2010/main" val="189281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p:txBody>
          <a:bodyPr>
            <a:normAutofit fontScale="77500" lnSpcReduction="20000"/>
          </a:bodyPr>
          <a:lstStyle/>
          <a:p>
            <a:pPr marL="0" indent="0">
              <a:buNone/>
            </a:pPr>
            <a:r>
              <a:rPr lang="en-US" sz="5700" b="1" dirty="0">
                <a:solidFill>
                  <a:srgbClr val="C00000"/>
                </a:solidFill>
              </a:rPr>
              <a:t>Lifetime sex offender registration</a:t>
            </a:r>
            <a:endParaRPr lang="en-US" sz="5700" dirty="0">
              <a:solidFill>
                <a:srgbClr val="C00000"/>
              </a:solidFill>
            </a:endParaRPr>
          </a:p>
          <a:p>
            <a:endParaRPr lang="en-US" sz="3600" dirty="0"/>
          </a:p>
          <a:p>
            <a:r>
              <a:rPr lang="en-US" sz="3600" dirty="0"/>
              <a:t>If the homeless Veteran is subject to state lifetime registration –PHA cannot issue HUD-VASH voucher to the Veteran.</a:t>
            </a:r>
          </a:p>
          <a:p>
            <a:endParaRPr lang="en-US" sz="3600" dirty="0"/>
          </a:p>
          <a:p>
            <a:r>
              <a:rPr lang="en-US" sz="3600" dirty="0"/>
              <a:t>If another family member is the lifetime registrant –family may be eligible for voucher if the family member subject to the registration requirement is removed from the household.</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23</a:t>
            </a:fld>
            <a:endParaRPr lang="en-US" dirty="0"/>
          </a:p>
        </p:txBody>
      </p:sp>
    </p:spTree>
    <p:extLst>
      <p:ext uri="{BB962C8B-B14F-4D97-AF65-F5344CB8AC3E}">
        <p14:creationId xmlns:p14="http://schemas.microsoft.com/office/powerpoint/2010/main" val="260170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a:xfrm>
            <a:off x="457200" y="1935652"/>
            <a:ext cx="8229600" cy="4455523"/>
          </a:xfrm>
        </p:spPr>
        <p:txBody>
          <a:bodyPr>
            <a:normAutofit fontScale="77500" lnSpcReduction="20000"/>
          </a:bodyPr>
          <a:lstStyle/>
          <a:p>
            <a:pPr marL="0" indent="0">
              <a:buNone/>
            </a:pPr>
            <a:r>
              <a:rPr lang="en-US" sz="6900" b="1" dirty="0">
                <a:solidFill>
                  <a:srgbClr val="0070C0"/>
                </a:solidFill>
              </a:rPr>
              <a:t>Voucher Issuance</a:t>
            </a:r>
          </a:p>
          <a:p>
            <a:r>
              <a:rPr lang="en-US" dirty="0"/>
              <a:t>Voucher provides 2 key pieces of information:</a:t>
            </a:r>
          </a:p>
          <a:p>
            <a:pPr lvl="1"/>
            <a:r>
              <a:rPr lang="en-US" dirty="0"/>
              <a:t>How much a Veteran can rent for</a:t>
            </a:r>
          </a:p>
          <a:p>
            <a:pPr lvl="1"/>
            <a:r>
              <a:rPr lang="en-US" dirty="0"/>
              <a:t>The maximum amount a Veteran can expect to pay in rent</a:t>
            </a:r>
          </a:p>
          <a:p>
            <a:endParaRPr lang="en-US" dirty="0"/>
          </a:p>
          <a:p>
            <a:r>
              <a:rPr lang="en-US" dirty="0"/>
              <a:t>All Vouchers must have an initial term for housing search of at least 120 days.</a:t>
            </a:r>
          </a:p>
          <a:p>
            <a:endParaRPr lang="en-US" dirty="0"/>
          </a:p>
          <a:p>
            <a:r>
              <a:rPr lang="en-US" dirty="0"/>
              <a:t>Any extensions, suspensions and progress reports will remain under the policies in the PHA’s administrative plan, but will apply only after the initial 120-day term. </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24</a:t>
            </a:fld>
            <a:endParaRPr lang="en-US" dirty="0"/>
          </a:p>
        </p:txBody>
      </p:sp>
    </p:spTree>
    <p:extLst>
      <p:ext uri="{BB962C8B-B14F-4D97-AF65-F5344CB8AC3E}">
        <p14:creationId xmlns:p14="http://schemas.microsoft.com/office/powerpoint/2010/main" val="284582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HUD-VASH Operating Requirements</a:t>
            </a:r>
          </a:p>
        </p:txBody>
      </p:sp>
      <p:sp>
        <p:nvSpPr>
          <p:cNvPr id="3" name="Content Placeholder 2"/>
          <p:cNvSpPr>
            <a:spLocks noGrp="1"/>
          </p:cNvSpPr>
          <p:nvPr>
            <p:ph idx="1"/>
          </p:nvPr>
        </p:nvSpPr>
        <p:spPr>
          <a:xfrm>
            <a:off x="457200" y="1935652"/>
            <a:ext cx="5885848" cy="4190513"/>
          </a:xfrm>
        </p:spPr>
        <p:txBody>
          <a:bodyPr>
            <a:normAutofit fontScale="85000" lnSpcReduction="10000"/>
          </a:bodyPr>
          <a:lstStyle/>
          <a:p>
            <a:pPr marL="0" indent="0">
              <a:buNone/>
            </a:pPr>
            <a:r>
              <a:rPr lang="en-US" b="1" dirty="0"/>
              <a:t>Eligible housing</a:t>
            </a:r>
            <a:endParaRPr lang="en-US" dirty="0"/>
          </a:p>
          <a:p>
            <a:r>
              <a:rPr lang="en-US" dirty="0"/>
              <a:t>Standard HCV requirements regarding unit size, HQS and payments standards apply. (HUD publication: “A Good Place to Live”)</a:t>
            </a:r>
          </a:p>
          <a:p>
            <a:r>
              <a:rPr lang="en-US" dirty="0"/>
              <a:t>However, VA-owned units on the grounds of a VAMC are eligible housing for the HUD-VASH program. 24 CFR 982.352(a)(5) has been waived for HUD-VASH.</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25</a:t>
            </a:fld>
            <a:endParaRPr lang="en-US" dirty="0"/>
          </a:p>
        </p:txBody>
      </p:sp>
      <p:pic>
        <p:nvPicPr>
          <p:cNvPr id="4098" name="Picture 2" descr="C:\Users\VHANFLLIUS1\Desktop\orientation\imagesM3L7GV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668" y="1641325"/>
            <a:ext cx="23812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8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2252312"/>
            <a:ext cx="7772400" cy="2579570"/>
          </a:xfrm>
        </p:spPr>
        <p:txBody>
          <a:bodyPr>
            <a:normAutofit fontScale="92500" lnSpcReduction="10000"/>
          </a:bodyPr>
          <a:lstStyle/>
          <a:p>
            <a:pPr algn="ctr"/>
            <a:r>
              <a:rPr lang="en-US" sz="6000" dirty="0">
                <a:solidFill>
                  <a:schemeClr val="tx1"/>
                </a:solidFill>
              </a:rPr>
              <a:t>HUD VASH </a:t>
            </a:r>
          </a:p>
          <a:p>
            <a:pPr algn="ctr"/>
            <a:r>
              <a:rPr lang="en-US" sz="6000" dirty="0">
                <a:solidFill>
                  <a:schemeClr val="tx1"/>
                </a:solidFill>
              </a:rPr>
              <a:t>Frequently Asked Questions</a:t>
            </a:r>
          </a:p>
        </p:txBody>
      </p:sp>
      <p:sp>
        <p:nvSpPr>
          <p:cNvPr id="4" name="Slide Number Placeholder 3"/>
          <p:cNvSpPr>
            <a:spLocks noGrp="1"/>
          </p:cNvSpPr>
          <p:nvPr>
            <p:ph type="sldNum" sz="quarter" idx="4294967295"/>
          </p:nvPr>
        </p:nvSpPr>
        <p:spPr>
          <a:xfrm>
            <a:off x="8653463" y="6249988"/>
            <a:ext cx="490537" cy="365125"/>
          </a:xfrm>
        </p:spPr>
        <p:txBody>
          <a:bodyPr/>
          <a:lstStyle/>
          <a:p>
            <a:fld id="{9B27D237-6C0D-5549-BE11-2040A22CBC71}" type="slidenum">
              <a:rPr lang="en-US" smtClean="0"/>
              <a:pPr/>
              <a:t>26</a:t>
            </a:fld>
            <a:endParaRPr lang="en-US" dirty="0"/>
          </a:p>
        </p:txBody>
      </p:sp>
    </p:spTree>
    <p:extLst>
      <p:ext uri="{BB962C8B-B14F-4D97-AF65-F5344CB8AC3E}">
        <p14:creationId xmlns:p14="http://schemas.microsoft.com/office/powerpoint/2010/main" val="87257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lstStyle/>
          <a:p>
            <a:r>
              <a:rPr lang="en-US" dirty="0"/>
              <a:t>What is the primary goal of HUD-VASH? </a:t>
            </a:r>
          </a:p>
          <a:p>
            <a:endParaRPr lang="en-US" dirty="0"/>
          </a:p>
        </p:txBody>
      </p:sp>
    </p:spTree>
    <p:extLst>
      <p:ext uri="{BB962C8B-B14F-4D97-AF65-F5344CB8AC3E}">
        <p14:creationId xmlns:p14="http://schemas.microsoft.com/office/powerpoint/2010/main" val="2102705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lstStyle/>
          <a:p>
            <a:r>
              <a:rPr lang="en-US" dirty="0"/>
              <a:t>What is the primary goal of HUD-VASH? </a:t>
            </a:r>
          </a:p>
          <a:p>
            <a:pPr lvl="1"/>
            <a:r>
              <a:rPr lang="en-US" dirty="0">
                <a:solidFill>
                  <a:srgbClr val="0070C0"/>
                </a:solidFill>
              </a:rPr>
              <a:t>To end Veteran homelessness </a:t>
            </a:r>
          </a:p>
          <a:p>
            <a:pPr lvl="1"/>
            <a:r>
              <a:rPr lang="en-US" dirty="0">
                <a:solidFill>
                  <a:srgbClr val="0070C0"/>
                </a:solidFill>
              </a:rPr>
              <a:t>To obtain and sustain the Veteran in permanent housing.</a:t>
            </a:r>
          </a:p>
          <a:p>
            <a:endParaRPr lang="en-US" dirty="0"/>
          </a:p>
        </p:txBody>
      </p:sp>
      <p:pic>
        <p:nvPicPr>
          <p:cNvPr id="5122" name="Picture 2" descr="C:\Users\VHANFLLIUS1\Desktop\orientation\federal-government-end-homelessness-new-jersey-300x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244" y="3813125"/>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0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HUD-VASH Background</a:t>
            </a:r>
          </a:p>
        </p:txBody>
      </p:sp>
      <p:sp>
        <p:nvSpPr>
          <p:cNvPr id="4" name="Slide Number Placeholder 3"/>
          <p:cNvSpPr>
            <a:spLocks noGrp="1"/>
          </p:cNvSpPr>
          <p:nvPr>
            <p:ph type="sldNum" sz="quarter" idx="10"/>
          </p:nvPr>
        </p:nvSpPr>
        <p:spPr/>
        <p:txBody>
          <a:bodyPr/>
          <a:lstStyle/>
          <a:p>
            <a:fld id="{9B27D237-6C0D-5549-BE11-2040A22CBC71}" type="slidenum">
              <a:rPr lang="en-US" smtClean="0"/>
              <a:pPr/>
              <a:t>2</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5325" y="2745891"/>
            <a:ext cx="41814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93571" y="1805085"/>
            <a:ext cx="8475044" cy="1200329"/>
          </a:xfrm>
          <a:prstGeom prst="rect">
            <a:avLst/>
          </a:prstGeom>
        </p:spPr>
        <p:txBody>
          <a:bodyPr wrap="square">
            <a:spAutoFit/>
          </a:bodyPr>
          <a:lstStyle/>
          <a:p>
            <a:r>
              <a:rPr lang="en-US" dirty="0"/>
              <a:t>The Department of Housing and Urban Development (HUD) and Department of Veterans Affairs (VA) work together on the U.S. Interagency Council on Homelessness</a:t>
            </a:r>
          </a:p>
          <a:p>
            <a:endParaRPr lang="en-US" dirty="0"/>
          </a:p>
          <a:p>
            <a:endParaRPr lang="en-US" dirty="0"/>
          </a:p>
        </p:txBody>
      </p:sp>
      <p:sp>
        <p:nvSpPr>
          <p:cNvPr id="10" name="TextBox 9"/>
          <p:cNvSpPr txBox="1"/>
          <p:nvPr/>
        </p:nvSpPr>
        <p:spPr>
          <a:xfrm>
            <a:off x="1046100" y="5527191"/>
            <a:ext cx="2677271" cy="369332"/>
          </a:xfrm>
          <a:prstGeom prst="rect">
            <a:avLst/>
          </a:prstGeom>
          <a:noFill/>
        </p:spPr>
        <p:txBody>
          <a:bodyPr wrap="none" rtlCol="0">
            <a:spAutoFit/>
          </a:bodyPr>
          <a:lstStyle/>
          <a:p>
            <a:r>
              <a:rPr lang="en-US" dirty="0"/>
              <a:t>Partnership at Every Level!</a:t>
            </a:r>
          </a:p>
        </p:txBody>
      </p:sp>
      <p:graphicFrame>
        <p:nvGraphicFramePr>
          <p:cNvPr id="11" name="Diagram 10"/>
          <p:cNvGraphicFramePr/>
          <p:nvPr>
            <p:extLst>
              <p:ext uri="{D42A27DB-BD31-4B8C-83A1-F6EECF244321}">
                <p14:modId xmlns:p14="http://schemas.microsoft.com/office/powerpoint/2010/main" val="2565541193"/>
              </p:ext>
            </p:extLst>
          </p:nvPr>
        </p:nvGraphicFramePr>
        <p:xfrm>
          <a:off x="620830" y="2047145"/>
          <a:ext cx="4907280" cy="403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143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a:bodyPr>
          <a:lstStyle/>
          <a:p>
            <a:r>
              <a:rPr lang="en-US" dirty="0"/>
              <a:t>If a Veteran is interested in participating in the HUD-VASH program, who should he or she contact?</a:t>
            </a:r>
          </a:p>
          <a:p>
            <a:endParaRPr lang="en-US" dirty="0"/>
          </a:p>
        </p:txBody>
      </p:sp>
    </p:spTree>
    <p:extLst>
      <p:ext uri="{BB962C8B-B14F-4D97-AF65-F5344CB8AC3E}">
        <p14:creationId xmlns:p14="http://schemas.microsoft.com/office/powerpoint/2010/main" val="279467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a:bodyPr>
          <a:lstStyle/>
          <a:p>
            <a:r>
              <a:rPr lang="en-US" dirty="0"/>
              <a:t>If a Veteran is interested in participating in the HUD-VASH program, who should he or she contact?</a:t>
            </a:r>
          </a:p>
          <a:p>
            <a:pPr lvl="1"/>
            <a:r>
              <a:rPr lang="en-US" dirty="0">
                <a:solidFill>
                  <a:srgbClr val="0070C0"/>
                </a:solidFill>
              </a:rPr>
              <a:t>Any interested homeless Veterans should contact their local VAMC directly. Primarily through HCHV Outreach.</a:t>
            </a:r>
          </a:p>
          <a:p>
            <a:pPr lvl="1"/>
            <a:r>
              <a:rPr lang="en-US" dirty="0">
                <a:solidFill>
                  <a:srgbClr val="0070C0"/>
                </a:solidFill>
              </a:rPr>
              <a:t>Also, the Veteran can call National Call Center for Homeless Veterans hotline: 1-877-424 3838 or 1-877-4AID VET</a:t>
            </a:r>
          </a:p>
          <a:p>
            <a:endParaRPr lang="en-US" dirty="0"/>
          </a:p>
        </p:txBody>
      </p:sp>
    </p:spTree>
    <p:extLst>
      <p:ext uri="{BB962C8B-B14F-4D97-AF65-F5344CB8AC3E}">
        <p14:creationId xmlns:p14="http://schemas.microsoft.com/office/powerpoint/2010/main" val="295517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a:bodyPr>
          <a:lstStyle/>
          <a:p>
            <a:r>
              <a:rPr lang="en-US" sz="3000" dirty="0"/>
              <a:t>Is staying with a family member or friend considered an episode of homelessness?</a:t>
            </a:r>
          </a:p>
          <a:p>
            <a:endParaRPr lang="en-US" dirty="0"/>
          </a:p>
        </p:txBody>
      </p:sp>
    </p:spTree>
    <p:extLst>
      <p:ext uri="{BB962C8B-B14F-4D97-AF65-F5344CB8AC3E}">
        <p14:creationId xmlns:p14="http://schemas.microsoft.com/office/powerpoint/2010/main" val="3936913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fontScale="92500" lnSpcReduction="10000"/>
          </a:bodyPr>
          <a:lstStyle/>
          <a:p>
            <a:r>
              <a:rPr lang="en-US" dirty="0"/>
              <a:t>Is staying with a family member or friend considered an episode of homelessness?</a:t>
            </a:r>
          </a:p>
          <a:p>
            <a:pPr lvl="1"/>
            <a:r>
              <a:rPr lang="en-US" dirty="0">
                <a:solidFill>
                  <a:srgbClr val="0070C0"/>
                </a:solidFill>
              </a:rPr>
              <a:t>If a Veteran is staying with family or friends , a.k.a. “couch surfing”, that in itself does not constitute an episode of homelessness, but it is the act of being evicted that counts as an episode of homelessness. </a:t>
            </a:r>
          </a:p>
          <a:p>
            <a:pPr lvl="2"/>
            <a:r>
              <a:rPr lang="en-US" dirty="0">
                <a:solidFill>
                  <a:srgbClr val="0070C0"/>
                </a:solidFill>
              </a:rPr>
              <a:t>Consideration may be given for families with minor children and unaccompanied youth per the HEARTH Act</a:t>
            </a:r>
          </a:p>
          <a:p>
            <a:pPr lvl="1"/>
            <a:r>
              <a:rPr lang="en-US" dirty="0">
                <a:solidFill>
                  <a:srgbClr val="0070C0"/>
                </a:solidFill>
              </a:rPr>
              <a:t>In this situation, the legal owner or tenant should write a letter stating their intent to no longer allow the Veteran to stay in the home. This provides documentation of the “eviction” and supports the episode of homelessness. </a:t>
            </a:r>
          </a:p>
          <a:p>
            <a:endParaRPr lang="en-US" dirty="0"/>
          </a:p>
        </p:txBody>
      </p:sp>
    </p:spTree>
    <p:extLst>
      <p:ext uri="{BB962C8B-B14F-4D97-AF65-F5344CB8AC3E}">
        <p14:creationId xmlns:p14="http://schemas.microsoft.com/office/powerpoint/2010/main" val="4272473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a:bodyPr>
          <a:lstStyle/>
          <a:p>
            <a:r>
              <a:rPr lang="en-US" sz="3000" dirty="0"/>
              <a:t>Do Veterans need birth certificates and social security cards to complete the identification requirements for the voucher application? </a:t>
            </a:r>
          </a:p>
          <a:p>
            <a:endParaRPr lang="en-US" dirty="0"/>
          </a:p>
        </p:txBody>
      </p:sp>
    </p:spTree>
    <p:extLst>
      <p:ext uri="{BB962C8B-B14F-4D97-AF65-F5344CB8AC3E}">
        <p14:creationId xmlns:p14="http://schemas.microsoft.com/office/powerpoint/2010/main" val="184167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a:bodyPr>
          <a:lstStyle/>
          <a:p>
            <a:r>
              <a:rPr lang="en-US" dirty="0"/>
              <a:t>How long does HUD-VASH last? </a:t>
            </a:r>
          </a:p>
          <a:p>
            <a:pPr lvl="1"/>
            <a:endParaRPr lang="en-US" dirty="0">
              <a:solidFill>
                <a:srgbClr val="0070C0"/>
              </a:solidFill>
            </a:endParaRPr>
          </a:p>
        </p:txBody>
      </p:sp>
    </p:spTree>
    <p:extLst>
      <p:ext uri="{BB962C8B-B14F-4D97-AF65-F5344CB8AC3E}">
        <p14:creationId xmlns:p14="http://schemas.microsoft.com/office/powerpoint/2010/main" val="356454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Frequently Asked Questions</a:t>
            </a:r>
          </a:p>
        </p:txBody>
      </p:sp>
      <p:sp>
        <p:nvSpPr>
          <p:cNvPr id="5" name="Content Placeholder 4"/>
          <p:cNvSpPr>
            <a:spLocks noGrp="1"/>
          </p:cNvSpPr>
          <p:nvPr>
            <p:ph idx="1"/>
          </p:nvPr>
        </p:nvSpPr>
        <p:spPr/>
        <p:txBody>
          <a:bodyPr>
            <a:normAutofit fontScale="92500" lnSpcReduction="10000"/>
          </a:bodyPr>
          <a:lstStyle/>
          <a:p>
            <a:r>
              <a:rPr lang="en-US" dirty="0"/>
              <a:t>How long does HUD-VASH last? </a:t>
            </a:r>
          </a:p>
          <a:p>
            <a:pPr lvl="1"/>
            <a:r>
              <a:rPr lang="en-US" dirty="0">
                <a:solidFill>
                  <a:srgbClr val="0070C0"/>
                </a:solidFill>
              </a:rPr>
              <a:t>VA case management lasts as long as the Veteran clinically needs it, although the focus is to reintegrate the Veteran into the community, utilizing community supports.</a:t>
            </a:r>
          </a:p>
          <a:p>
            <a:pPr lvl="1"/>
            <a:r>
              <a:rPr lang="en-US" dirty="0">
                <a:solidFill>
                  <a:srgbClr val="0070C0"/>
                </a:solidFill>
              </a:rPr>
              <a:t>The Veteran family may use the HUD-VASH voucher as long as it is needed and the Veteran family continues to meet PHA criteria. </a:t>
            </a:r>
          </a:p>
          <a:p>
            <a:pPr lvl="1"/>
            <a:r>
              <a:rPr lang="en-US" dirty="0">
                <a:solidFill>
                  <a:srgbClr val="0070C0"/>
                </a:solidFill>
              </a:rPr>
              <a:t>Upon the Veteran’s completion of case management, the PHA can use one of its regular HCV program vouchers, if available, to continue assisting the family. </a:t>
            </a:r>
          </a:p>
          <a:p>
            <a:pPr lvl="1"/>
            <a:r>
              <a:rPr lang="en-US" dirty="0">
                <a:solidFill>
                  <a:srgbClr val="0070C0"/>
                </a:solidFill>
              </a:rPr>
              <a:t>This would free up the HUD-VASH voucher for another eligible Veteran family. </a:t>
            </a:r>
          </a:p>
          <a:p>
            <a:pPr lvl="1"/>
            <a:endParaRPr lang="en-US" dirty="0">
              <a:solidFill>
                <a:srgbClr val="0070C0"/>
              </a:solidFill>
            </a:endParaRPr>
          </a:p>
        </p:txBody>
      </p:sp>
    </p:spTree>
    <p:extLst>
      <p:ext uri="{BB962C8B-B14F-4D97-AF65-F5344CB8AC3E}">
        <p14:creationId xmlns:p14="http://schemas.microsoft.com/office/powerpoint/2010/main" val="215157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60378" y="3670418"/>
            <a:ext cx="7772400" cy="2579570"/>
          </a:xfrm>
        </p:spPr>
        <p:txBody>
          <a:bodyPr>
            <a:normAutofit/>
          </a:bodyPr>
          <a:lstStyle/>
          <a:p>
            <a:pPr algn="ctr"/>
            <a:r>
              <a:rPr lang="en-US" sz="6000" dirty="0">
                <a:solidFill>
                  <a:schemeClr val="tx1"/>
                </a:solidFill>
              </a:rPr>
              <a:t>Questions?</a:t>
            </a:r>
          </a:p>
        </p:txBody>
      </p:sp>
      <p:sp>
        <p:nvSpPr>
          <p:cNvPr id="4" name="Slide Number Placeholder 3"/>
          <p:cNvSpPr>
            <a:spLocks noGrp="1"/>
          </p:cNvSpPr>
          <p:nvPr>
            <p:ph type="sldNum" sz="quarter" idx="4294967295"/>
          </p:nvPr>
        </p:nvSpPr>
        <p:spPr>
          <a:xfrm>
            <a:off x="8653463" y="6249988"/>
            <a:ext cx="490537" cy="365125"/>
          </a:xfrm>
        </p:spPr>
        <p:txBody>
          <a:bodyPr/>
          <a:lstStyle/>
          <a:p>
            <a:fld id="{9B27D237-6C0D-5549-BE11-2040A22CBC71}" type="slidenum">
              <a:rPr lang="en-US" smtClean="0"/>
              <a:pPr/>
              <a:t>36</a:t>
            </a:fld>
            <a:endParaRPr lang="en-US" dirty="0"/>
          </a:p>
        </p:txBody>
      </p:sp>
      <p:pic>
        <p:nvPicPr>
          <p:cNvPr id="8194" name="Picture 2" descr="C:\Users\VHANFLLIUS1\Desktop\orientation\keep-fighting-to-end-homelessn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885" y="1743728"/>
            <a:ext cx="2923387" cy="341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5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Background</a:t>
            </a:r>
          </a:p>
        </p:txBody>
      </p:sp>
      <p:sp>
        <p:nvSpPr>
          <p:cNvPr id="3" name="Content Placeholder 2"/>
          <p:cNvSpPr>
            <a:spLocks noGrp="1"/>
          </p:cNvSpPr>
          <p:nvPr>
            <p:ph idx="1"/>
          </p:nvPr>
        </p:nvSpPr>
        <p:spPr>
          <a:xfrm>
            <a:off x="457200" y="2964581"/>
            <a:ext cx="8229600" cy="3161584"/>
          </a:xfrm>
        </p:spPr>
        <p:txBody>
          <a:bodyPr>
            <a:normAutofit fontScale="77500" lnSpcReduction="20000"/>
          </a:bodyPr>
          <a:lstStyle/>
          <a:p>
            <a:r>
              <a:rPr lang="en-US" dirty="0"/>
              <a:t>AKA: Cheap Rent and Case Management</a:t>
            </a:r>
          </a:p>
          <a:p>
            <a:r>
              <a:rPr lang="en-US" dirty="0"/>
              <a:t>The nation’s largest permanent supportive housing initiative combines:</a:t>
            </a:r>
          </a:p>
          <a:p>
            <a:pPr lvl="1"/>
            <a:r>
              <a:rPr lang="en-US" dirty="0"/>
              <a:t>HUD Housing Choice Vouchers</a:t>
            </a:r>
          </a:p>
          <a:p>
            <a:pPr lvl="1"/>
            <a:r>
              <a:rPr lang="en-US" dirty="0"/>
              <a:t>VA Clinical case management services</a:t>
            </a:r>
          </a:p>
          <a:p>
            <a:r>
              <a:rPr lang="en-US" dirty="0"/>
              <a:t>Over 97,500 Vouchers Awarded</a:t>
            </a:r>
          </a:p>
          <a:p>
            <a:r>
              <a:rPr lang="en-US" dirty="0"/>
              <a:t>Over 350 Partner PHAs</a:t>
            </a:r>
          </a:p>
          <a:p>
            <a:r>
              <a:rPr lang="en-US" dirty="0"/>
              <a:t>Utilizes HUD’s Section 8 Housing Choice Voucher infrastructure</a:t>
            </a:r>
          </a:p>
          <a:p>
            <a:endParaRPr lang="en-US" dirty="0"/>
          </a:p>
        </p:txBody>
      </p:sp>
      <p:sp>
        <p:nvSpPr>
          <p:cNvPr id="4" name="Slide Number Placeholder 3"/>
          <p:cNvSpPr>
            <a:spLocks noGrp="1"/>
          </p:cNvSpPr>
          <p:nvPr>
            <p:ph type="sldNum" sz="quarter" idx="10"/>
          </p:nvPr>
        </p:nvSpPr>
        <p:spPr/>
        <p:txBody>
          <a:bodyPr/>
          <a:lstStyle/>
          <a:p>
            <a:fld id="{9B27D237-6C0D-5549-BE11-2040A22CBC71}" type="slidenum">
              <a:rPr lang="en-US" smtClean="0"/>
              <a:pPr/>
              <a:t>3</a:t>
            </a:fld>
            <a:endParaRPr lang="en-US" dirty="0"/>
          </a:p>
        </p:txBody>
      </p:sp>
      <p:sp>
        <p:nvSpPr>
          <p:cNvPr id="5" name="Rectangle 4"/>
          <p:cNvSpPr/>
          <p:nvPr/>
        </p:nvSpPr>
        <p:spPr>
          <a:xfrm>
            <a:off x="625234" y="1918182"/>
            <a:ext cx="7689669" cy="707886"/>
          </a:xfrm>
          <a:prstGeom prst="rect">
            <a:avLst/>
          </a:prstGeom>
          <a:noFill/>
        </p:spPr>
        <p:txBody>
          <a:bodyPr wrap="none" lIns="91440" tIns="45720" rIns="91440" bIns="45720">
            <a:spAutoFit/>
          </a:bodyPr>
          <a:lstStyle/>
          <a:p>
            <a:pPr algn="ctr"/>
            <a:r>
              <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Housing </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Supportive Services</a:t>
            </a:r>
          </a:p>
        </p:txBody>
      </p:sp>
    </p:spTree>
    <p:extLst>
      <p:ext uri="{BB962C8B-B14F-4D97-AF65-F5344CB8AC3E}">
        <p14:creationId xmlns:p14="http://schemas.microsoft.com/office/powerpoint/2010/main" val="383784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Partner Responsibilities</a:t>
            </a:r>
          </a:p>
        </p:txBody>
      </p:sp>
      <p:sp>
        <p:nvSpPr>
          <p:cNvPr id="3" name="Content Placeholder 2"/>
          <p:cNvSpPr>
            <a:spLocks noGrp="1"/>
          </p:cNvSpPr>
          <p:nvPr>
            <p:ph idx="1"/>
          </p:nvPr>
        </p:nvSpPr>
        <p:spPr>
          <a:xfrm>
            <a:off x="457201" y="1838425"/>
            <a:ext cx="5471962" cy="4287740"/>
          </a:xfrm>
        </p:spPr>
        <p:txBody>
          <a:bodyPr>
            <a:normAutofit fontScale="92500" lnSpcReduction="10000"/>
          </a:bodyPr>
          <a:lstStyle/>
          <a:p>
            <a:r>
              <a:rPr lang="en-US" b="1" dirty="0">
                <a:solidFill>
                  <a:srgbClr val="FF0000"/>
                </a:solidFill>
              </a:rPr>
              <a:t>VA Case Managers </a:t>
            </a:r>
            <a:r>
              <a:rPr lang="en-US" dirty="0"/>
              <a:t>determine clinical eligibility and homeless status.</a:t>
            </a:r>
          </a:p>
          <a:p>
            <a:r>
              <a:rPr lang="en-US" b="1" dirty="0">
                <a:solidFill>
                  <a:srgbClr val="FF0000"/>
                </a:solidFill>
              </a:rPr>
              <a:t>Public Housing Authorities (PHAs)</a:t>
            </a:r>
            <a:r>
              <a:rPr lang="en-US" dirty="0"/>
              <a:t> determine if the Veteran meets HUD criteria for income and is not a lifetime registered sex offender under a State sex offender registration program. </a:t>
            </a:r>
          </a:p>
        </p:txBody>
      </p:sp>
      <p:sp>
        <p:nvSpPr>
          <p:cNvPr id="4" name="Slide Number Placeholder 3"/>
          <p:cNvSpPr>
            <a:spLocks noGrp="1"/>
          </p:cNvSpPr>
          <p:nvPr>
            <p:ph type="sldNum" sz="quarter" idx="10"/>
          </p:nvPr>
        </p:nvSpPr>
        <p:spPr/>
        <p:txBody>
          <a:bodyPr/>
          <a:lstStyle/>
          <a:p>
            <a:fld id="{9B27D237-6C0D-5549-BE11-2040A22CBC71}" type="slidenum">
              <a:rPr lang="en-US" smtClean="0"/>
              <a:pPr/>
              <a:t>4</a:t>
            </a:fld>
            <a:endParaRPr lang="en-US" dirty="0"/>
          </a:p>
        </p:txBody>
      </p:sp>
      <p:pic>
        <p:nvPicPr>
          <p:cNvPr id="2050" name="Picture 2" descr="C:\Users\VHANFLLIUS1\Pictures\Orientation\l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241" y="2030195"/>
            <a:ext cx="2718591" cy="362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0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Eligibility Criteria</a:t>
            </a:r>
          </a:p>
        </p:txBody>
      </p:sp>
      <p:sp>
        <p:nvSpPr>
          <p:cNvPr id="3" name="Content Placeholder 2"/>
          <p:cNvSpPr>
            <a:spLocks noGrp="1"/>
          </p:cNvSpPr>
          <p:nvPr>
            <p:ph idx="1"/>
          </p:nvPr>
        </p:nvSpPr>
        <p:spPr/>
        <p:txBody>
          <a:bodyPr>
            <a:normAutofit/>
          </a:bodyPr>
          <a:lstStyle/>
          <a:p>
            <a:r>
              <a:rPr lang="en-US" dirty="0"/>
              <a:t>Eligible for </a:t>
            </a:r>
            <a:r>
              <a:rPr lang="en-US" dirty="0">
                <a:solidFill>
                  <a:srgbClr val="00B050"/>
                </a:solidFill>
              </a:rPr>
              <a:t>VA Health Care</a:t>
            </a:r>
          </a:p>
          <a:p>
            <a:endParaRPr lang="en-US" dirty="0"/>
          </a:p>
          <a:p>
            <a:r>
              <a:rPr lang="en-US" dirty="0">
                <a:solidFill>
                  <a:srgbClr val="00B050"/>
                </a:solidFill>
              </a:rPr>
              <a:t>Homeless</a:t>
            </a:r>
            <a:r>
              <a:rPr lang="en-US" dirty="0"/>
              <a:t> per HEARTH Act</a:t>
            </a:r>
          </a:p>
          <a:p>
            <a:endParaRPr lang="en-US" dirty="0"/>
          </a:p>
          <a:p>
            <a:r>
              <a:rPr lang="en-US" dirty="0">
                <a:solidFill>
                  <a:srgbClr val="00B050"/>
                </a:solidFill>
              </a:rPr>
              <a:t>Identified need </a:t>
            </a:r>
            <a:r>
              <a:rPr lang="en-US" dirty="0"/>
              <a:t>for and </a:t>
            </a:r>
            <a:r>
              <a:rPr lang="en-US" dirty="0">
                <a:solidFill>
                  <a:srgbClr val="00B050"/>
                </a:solidFill>
              </a:rPr>
              <a:t>agreement to participate</a:t>
            </a:r>
            <a:r>
              <a:rPr lang="en-US" dirty="0"/>
              <a:t> in intensive case management</a:t>
            </a:r>
          </a:p>
        </p:txBody>
      </p:sp>
      <p:sp>
        <p:nvSpPr>
          <p:cNvPr id="4" name="Slide Number Placeholder 3"/>
          <p:cNvSpPr>
            <a:spLocks noGrp="1"/>
          </p:cNvSpPr>
          <p:nvPr>
            <p:ph type="sldNum" sz="quarter" idx="10"/>
          </p:nvPr>
        </p:nvSpPr>
        <p:spPr/>
        <p:txBody>
          <a:bodyPr/>
          <a:lstStyle/>
          <a:p>
            <a:fld id="{9B27D237-6C0D-5549-BE11-2040A22CBC71}" type="slidenum">
              <a:rPr lang="en-US" smtClean="0"/>
              <a:pPr/>
              <a:t>5</a:t>
            </a:fld>
            <a:endParaRPr lang="en-US" dirty="0"/>
          </a:p>
        </p:txBody>
      </p:sp>
    </p:spTree>
    <p:extLst>
      <p:ext uri="{BB962C8B-B14F-4D97-AF65-F5344CB8AC3E}">
        <p14:creationId xmlns:p14="http://schemas.microsoft.com/office/powerpoint/2010/main" val="336634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Priority Focus</a:t>
            </a:r>
          </a:p>
        </p:txBody>
      </p:sp>
      <p:sp>
        <p:nvSpPr>
          <p:cNvPr id="3" name="Content Placeholder 2"/>
          <p:cNvSpPr>
            <a:spLocks noGrp="1"/>
          </p:cNvSpPr>
          <p:nvPr>
            <p:ph idx="1"/>
          </p:nvPr>
        </p:nvSpPr>
        <p:spPr/>
        <p:txBody>
          <a:bodyPr>
            <a:normAutofit/>
          </a:bodyPr>
          <a:lstStyle/>
          <a:p>
            <a:r>
              <a:rPr lang="en-US" sz="4000" dirty="0"/>
              <a:t>Chronically Homeless</a:t>
            </a:r>
          </a:p>
          <a:p>
            <a:r>
              <a:rPr lang="en-US" sz="4000" dirty="0"/>
              <a:t>High Acuity / Medically Vulnerable</a:t>
            </a:r>
          </a:p>
        </p:txBody>
      </p:sp>
      <p:sp>
        <p:nvSpPr>
          <p:cNvPr id="4" name="Slide Number Placeholder 3"/>
          <p:cNvSpPr>
            <a:spLocks noGrp="1"/>
          </p:cNvSpPr>
          <p:nvPr>
            <p:ph type="sldNum" sz="quarter" idx="10"/>
          </p:nvPr>
        </p:nvSpPr>
        <p:spPr/>
        <p:txBody>
          <a:bodyPr/>
          <a:lstStyle/>
          <a:p>
            <a:fld id="{9B27D237-6C0D-5549-BE11-2040A22CBC71}" type="slidenum">
              <a:rPr lang="en-US" smtClean="0"/>
              <a:pPr/>
              <a:t>6</a:t>
            </a:fld>
            <a:endParaRPr lang="en-US" dirty="0"/>
          </a:p>
        </p:txBody>
      </p:sp>
      <p:pic>
        <p:nvPicPr>
          <p:cNvPr id="2050" name="Picture 2" descr="C:\Users\VHANFLLIUS1\Desktop\orientation\prio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488" y="3879850"/>
            <a:ext cx="3247105" cy="251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1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HUD-VASH Eligibility Criteria</a:t>
            </a:r>
          </a:p>
        </p:txBody>
      </p:sp>
      <p:sp>
        <p:nvSpPr>
          <p:cNvPr id="3" name="Content Placeholder 2"/>
          <p:cNvSpPr>
            <a:spLocks noGrp="1"/>
          </p:cNvSpPr>
          <p:nvPr>
            <p:ph idx="1"/>
          </p:nvPr>
        </p:nvSpPr>
        <p:spPr/>
        <p:txBody>
          <a:bodyPr/>
          <a:lstStyle/>
          <a:p>
            <a:r>
              <a:rPr lang="en-US" dirty="0"/>
              <a:t>Is NOT predicated on the following:</a:t>
            </a:r>
          </a:p>
          <a:p>
            <a:pPr lvl="1"/>
            <a:r>
              <a:rPr lang="en-US" dirty="0"/>
              <a:t>Length of sobriety</a:t>
            </a:r>
          </a:p>
          <a:p>
            <a:pPr lvl="1"/>
            <a:r>
              <a:rPr lang="en-US" dirty="0"/>
              <a:t>Treatment compliance</a:t>
            </a:r>
          </a:p>
          <a:p>
            <a:pPr lvl="1"/>
            <a:r>
              <a:rPr lang="en-US" dirty="0"/>
              <a:t>Prior treatment in other homeless programs</a:t>
            </a:r>
          </a:p>
          <a:p>
            <a:pPr lvl="1"/>
            <a:r>
              <a:rPr lang="en-US" dirty="0"/>
              <a:t>Income verification by VA</a:t>
            </a:r>
          </a:p>
          <a:p>
            <a:pPr lvl="1"/>
            <a:r>
              <a:rPr lang="en-US" dirty="0"/>
              <a:t>Criminal Background Check</a:t>
            </a:r>
          </a:p>
        </p:txBody>
      </p:sp>
      <p:sp>
        <p:nvSpPr>
          <p:cNvPr id="4" name="Slide Number Placeholder 3"/>
          <p:cNvSpPr>
            <a:spLocks noGrp="1"/>
          </p:cNvSpPr>
          <p:nvPr>
            <p:ph type="sldNum" sz="quarter" idx="10"/>
          </p:nvPr>
        </p:nvSpPr>
        <p:spPr/>
        <p:txBody>
          <a:bodyPr/>
          <a:lstStyle/>
          <a:p>
            <a:fld id="{9B27D237-6C0D-5549-BE11-2040A22CBC71}" type="slidenum">
              <a:rPr lang="en-US" smtClean="0"/>
              <a:pPr/>
              <a:t>7</a:t>
            </a:fld>
            <a:endParaRPr lang="en-US" dirty="0"/>
          </a:p>
        </p:txBody>
      </p:sp>
      <p:pic>
        <p:nvPicPr>
          <p:cNvPr id="3074" name="Picture 2" descr="C:\Users\VHANFLLIUS1\Desktop\orientation\hu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038" y="4165519"/>
            <a:ext cx="2967464" cy="196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6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First in HUD-VASH</a:t>
            </a:r>
          </a:p>
        </p:txBody>
      </p:sp>
      <p:sp>
        <p:nvSpPr>
          <p:cNvPr id="3" name="Content Placeholder 2"/>
          <p:cNvSpPr>
            <a:spLocks noGrp="1"/>
          </p:cNvSpPr>
          <p:nvPr>
            <p:ph idx="1"/>
          </p:nvPr>
        </p:nvSpPr>
        <p:spPr/>
        <p:txBody>
          <a:bodyPr>
            <a:normAutofit lnSpcReduction="10000"/>
          </a:bodyPr>
          <a:lstStyle/>
          <a:p>
            <a:r>
              <a:rPr lang="en-US" dirty="0"/>
              <a:t>Housing First:</a:t>
            </a:r>
          </a:p>
          <a:p>
            <a:pPr lvl="1"/>
            <a:r>
              <a:rPr lang="en-US" dirty="0"/>
              <a:t>Assertive supportive &amp; treatment services to homeless individuals or families</a:t>
            </a:r>
          </a:p>
          <a:p>
            <a:pPr lvl="1"/>
            <a:r>
              <a:rPr lang="en-US" dirty="0"/>
              <a:t>Few requirements for treatment participation prior to housing</a:t>
            </a:r>
          </a:p>
          <a:p>
            <a:pPr lvl="1"/>
            <a:r>
              <a:rPr lang="en-US" dirty="0"/>
              <a:t>Participation in Treatment is optional</a:t>
            </a:r>
          </a:p>
          <a:p>
            <a:pPr lvl="1"/>
            <a:r>
              <a:rPr lang="en-US" dirty="0"/>
              <a:t>Services are Separated from Case Management</a:t>
            </a:r>
          </a:p>
          <a:p>
            <a:pPr lvl="1"/>
            <a:r>
              <a:rPr lang="en-US" dirty="0"/>
              <a:t>Priority and focus is </a:t>
            </a:r>
            <a:r>
              <a:rPr lang="en-US" b="1" dirty="0"/>
              <a:t>on housing</a:t>
            </a:r>
          </a:p>
          <a:p>
            <a:pPr marL="457200" lvl="1" indent="0">
              <a:buNone/>
            </a:pPr>
            <a:endParaRPr lang="en-US" dirty="0">
              <a:hlinkClick r:id="rId2"/>
            </a:endParaRPr>
          </a:p>
          <a:p>
            <a:pPr marL="457200" lvl="1" indent="0">
              <a:buNone/>
            </a:pPr>
            <a:r>
              <a:rPr lang="en-US">
                <a:hlinkClick r:id="rId3"/>
              </a:rPr>
              <a:t>http://www.endhomelessness.org/pages/housing_first</a:t>
            </a:r>
            <a:r>
              <a:rPr lang="en-US"/>
              <a:t> </a:t>
            </a:r>
            <a:r>
              <a:rPr lang="en-US" dirty="0"/>
              <a:t>	</a:t>
            </a:r>
          </a:p>
        </p:txBody>
      </p:sp>
      <p:sp>
        <p:nvSpPr>
          <p:cNvPr id="4" name="Slide Number Placeholder 3"/>
          <p:cNvSpPr>
            <a:spLocks noGrp="1"/>
          </p:cNvSpPr>
          <p:nvPr>
            <p:ph type="sldNum" sz="quarter" idx="10"/>
          </p:nvPr>
        </p:nvSpPr>
        <p:spPr/>
        <p:txBody>
          <a:bodyPr/>
          <a:lstStyle/>
          <a:p>
            <a:fld id="{9B27D237-6C0D-5549-BE11-2040A22CBC71}" type="slidenum">
              <a:rPr lang="en-US" smtClean="0"/>
              <a:pPr/>
              <a:t>8</a:t>
            </a:fld>
            <a:endParaRPr lang="en-US" dirty="0"/>
          </a:p>
        </p:txBody>
      </p:sp>
    </p:spTree>
    <p:extLst>
      <p:ext uri="{BB962C8B-B14F-4D97-AF65-F5344CB8AC3E}">
        <p14:creationId xmlns:p14="http://schemas.microsoft.com/office/powerpoint/2010/main" val="67356489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9f96ae26-9004-41a3-99cb-83880e93c058" xsi:nil="true"/>
    <Lead_x0020_Name xmlns="9f96ae26-9004-41a3-99cb-83880e93c058">
      <UserInfo>
        <DisplayName/>
        <AccountId xsi:nil="true"/>
        <AccountType/>
      </UserInfo>
    </Lead_x0020_Name>
    <Location xmlns="9f96ae26-9004-41a3-99cb-83880e93c058" xsi:nil="true"/>
    <_dlc_DocId xmlns="8dd4b5e2-142b-453f-b573-0b3068c69ff3">COM01-27-112</_dlc_DocId>
    <_dlc_DocIdUrl xmlns="8dd4b5e2-142b-453f-b573-0b3068c69ff3">
      <Url>https://vaww.portal2.va.gov/sites/VHACommunications/_layouts/DocIdRedir.aspx?ID=COM01-27-112</Url>
      <Description>COM01-27-112</Description>
    </_dlc_DocIdUrl>
    <_dlc_DocIdPersistId xmlns="8dd4b5e2-142b-453f-b573-0b3068c69ff3">false</_dlc_DocIdPersistI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387F1CD9183F428E75544B97C423FA" ma:contentTypeVersion="5" ma:contentTypeDescription="Create a new document." ma:contentTypeScope="" ma:versionID="34c7b140db39688b7a8632753e6f0322">
  <xsd:schema xmlns:xsd="http://www.w3.org/2001/XMLSchema" xmlns:xs="http://www.w3.org/2001/XMLSchema" xmlns:p="http://schemas.microsoft.com/office/2006/metadata/properties" xmlns:ns2="8dd4b5e2-142b-453f-b573-0b3068c69ff3" xmlns:ns3="9f96ae26-9004-41a3-99cb-83880e93c058" targetNamespace="http://schemas.microsoft.com/office/2006/metadata/properties" ma:root="true" ma:fieldsID="ef10242b1f16d22a7ebbbb7756b3f325" ns2:_="" ns3:_="">
    <xsd:import namespace="8dd4b5e2-142b-453f-b573-0b3068c69ff3"/>
    <xsd:import namespace="9f96ae26-9004-41a3-99cb-83880e93c058"/>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Lead_x0020_Name" minOccurs="0"/>
                <xsd:element ref="ns3: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4b5e2-142b-453f-b573-0b3068c69f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96ae26-9004-41a3-99cb-83880e93c058"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Lead_x0020_Name" ma:index="12" nillable="true" ma:displayName="Lead Name" ma:list="UserInfo" ma:SharePointGroup="0" ma:internalName="Lead_x0020_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3" nillable="true" ma:displayName="Location" ma:format="Dropdown" ma:internalName="Location">
      <xsd:simpleType>
        <xsd:restriction base="dms:Choice">
          <xsd:enumeration value="Location 1"/>
          <xsd:enumeration value="Location 2"/>
          <xsd:enumeration value="Location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37A742B-FD0F-4829-B9D2-4E8CCEBAA74F}">
  <ds:schemaRefs>
    <ds:schemaRef ds:uri="http://schemas.microsoft.com/sharepoint/v3/contenttype/forms"/>
  </ds:schemaRefs>
</ds:datastoreItem>
</file>

<file path=customXml/itemProps2.xml><?xml version="1.0" encoding="utf-8"?>
<ds:datastoreItem xmlns:ds="http://schemas.openxmlformats.org/officeDocument/2006/customXml" ds:itemID="{2F85D0B8-FC10-4A48-9DF7-9D8713237BF9}">
  <ds:schemaRefs>
    <ds:schemaRef ds:uri="9f96ae26-9004-41a3-99cb-83880e93c05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dd4b5e2-142b-453f-b573-0b3068c69ff3"/>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E592C7-C3EE-4BA6-AC9A-F5CC51B47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4b5e2-142b-453f-b573-0b3068c69ff3"/>
    <ds:schemaRef ds:uri="9f96ae26-9004-41a3-99cb-83880e93c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137C106-A410-4C44-8C4F-373DCB9DA49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695</TotalTime>
  <Words>1618</Words>
  <Application>Microsoft Office PowerPoint</Application>
  <PresentationFormat>On-screen Show (4:3)</PresentationFormat>
  <Paragraphs>216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Georgia</vt:lpstr>
      <vt:lpstr>Office Theme</vt:lpstr>
      <vt:lpstr>HUD-VASH 101</vt:lpstr>
      <vt:lpstr>PowerPoint Presentation</vt:lpstr>
      <vt:lpstr>HUD-VASH Background</vt:lpstr>
      <vt:lpstr>HUD-VASH Background</vt:lpstr>
      <vt:lpstr>HUD-VASH Partner Responsibilities</vt:lpstr>
      <vt:lpstr>HUD-VASH Eligibility Criteria</vt:lpstr>
      <vt:lpstr>HUD-VASH Priority Focus</vt:lpstr>
      <vt:lpstr>HUD-VASH Eligibility Criteria</vt:lpstr>
      <vt:lpstr>Housing First in HUD-VASH</vt:lpstr>
      <vt:lpstr>HUD-VASH Case Management</vt:lpstr>
      <vt:lpstr>HUD-VASH Case Management</vt:lpstr>
      <vt:lpstr>HUD-VASH Case Management</vt:lpstr>
      <vt:lpstr>HUD-VASH Case Management</vt:lpstr>
      <vt:lpstr>Termination</vt:lpstr>
      <vt:lpstr>Termination</vt:lpstr>
      <vt:lpstr>Termination</vt:lpstr>
      <vt:lpstr>PowerPoint Presentation</vt:lpstr>
      <vt:lpstr>HUD Background</vt:lpstr>
      <vt:lpstr>HUD Background</vt:lpstr>
      <vt:lpstr>HUD-VASH Operating Requirements</vt:lpstr>
      <vt:lpstr>HUD-VASH Operating Requirements</vt:lpstr>
      <vt:lpstr>HUD-VASH Operating Requirements</vt:lpstr>
      <vt:lpstr>HUD-VASH Operating Requirements</vt:lpstr>
      <vt:lpstr>HUD-VASH Operating Requirements</vt:lpstr>
      <vt:lpstr>HUD-VASH Operating Requirements</vt:lpstr>
      <vt:lpstr>HUD-VASH Operating Requirements</vt:lpstr>
      <vt:lpstr>PowerPoint Presentation</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Yeager</dc:creator>
  <cp:lastModifiedBy>Vales, James A.</cp:lastModifiedBy>
  <cp:revision>74</cp:revision>
  <cp:lastPrinted>2011-05-13T15:25:22Z</cp:lastPrinted>
  <dcterms:created xsi:type="dcterms:W3CDTF">2011-05-12T19:56:03Z</dcterms:created>
  <dcterms:modified xsi:type="dcterms:W3CDTF">2024-02-28T17:02:13Z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0x01010029387F1CD9183F428E75544B97C423FA</vt:lpwstr>
  </property>
  <property fmtid="{D5CDD505-2E9C-101B-9397-08002B2CF9AE}" pid="3" name="_dlc_DocIdItemGuid">
    <vt:lpwstr>e3f8bfc1-c031-4136-b310-c6c2fba2074c</vt:lpwstr>
  </property>
  <property fmtid="{D5CDD505-2E9C-101B-9397-08002B2CF9AE}" pid="4" name="Order">
    <vt:r8>11200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