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9" r:id="rId4"/>
    <p:sldId id="260" r:id="rId5"/>
    <p:sldId id="280" r:id="rId6"/>
    <p:sldId id="281" r:id="rId7"/>
    <p:sldId id="282" r:id="rId8"/>
    <p:sldId id="283" r:id="rId9"/>
    <p:sldId id="261" r:id="rId10"/>
    <p:sldId id="284" r:id="rId11"/>
    <p:sldId id="265" r:id="rId12"/>
    <p:sldId id="273" r:id="rId13"/>
    <p:sldId id="272" r:id="rId14"/>
    <p:sldId id="267" r:id="rId15"/>
    <p:sldId id="266" r:id="rId16"/>
    <p:sldId id="268" r:id="rId17"/>
    <p:sldId id="270" r:id="rId18"/>
    <p:sldId id="271" r:id="rId19"/>
    <p:sldId id="274" r:id="rId20"/>
    <p:sldId id="285" r:id="rId21"/>
    <p:sldId id="286" r:id="rId22"/>
    <p:sldId id="287" r:id="rId23"/>
    <p:sldId id="264" r:id="rId24"/>
    <p:sldId id="288" r:id="rId25"/>
    <p:sldId id="289" r:id="rId26"/>
    <p:sldId id="279" r:id="rId27"/>
    <p:sldId id="262" r:id="rId28"/>
    <p:sldId id="291"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4E795-61C6-4149-8277-C5DCE088522A}" v="239" dt="2023-07-27T03:51:13.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E8A7A4-1A27-4741-8704-A6D4FF7EC8E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CC76395-9472-4A63-B6B0-7EB810A471A0}">
      <dgm:prSet/>
      <dgm:spPr/>
      <dgm:t>
        <a:bodyPr/>
        <a:lstStyle/>
        <a:p>
          <a:pPr>
            <a:defRPr cap="all"/>
          </a:pPr>
          <a:r>
            <a:rPr lang="en-US">
              <a:latin typeface="Palatino Linotype" panose="02040502050505030304" pitchFamily="18" charset="0"/>
            </a:rPr>
            <a:t>Motor vehicle injuries persist as the leading cause of injury-related deaths</a:t>
          </a:r>
        </a:p>
      </dgm:t>
    </dgm:pt>
    <dgm:pt modelId="{B13F8C4C-CF3F-4A88-BF42-00BDBF36CD1F}" type="parTrans" cxnId="{43DB7065-172E-4C4F-82BF-0896336DF923}">
      <dgm:prSet/>
      <dgm:spPr/>
      <dgm:t>
        <a:bodyPr/>
        <a:lstStyle/>
        <a:p>
          <a:endParaRPr lang="en-US"/>
        </a:p>
      </dgm:t>
    </dgm:pt>
    <dgm:pt modelId="{AFCA76D9-76CB-4131-96BD-B8CE9E7D5648}" type="sibTrans" cxnId="{43DB7065-172E-4C4F-82BF-0896336DF923}">
      <dgm:prSet/>
      <dgm:spPr/>
      <dgm:t>
        <a:bodyPr/>
        <a:lstStyle/>
        <a:p>
          <a:endParaRPr lang="en-US"/>
        </a:p>
      </dgm:t>
    </dgm:pt>
    <dgm:pt modelId="{66A465F1-16DB-4AE0-BD50-91B1004049A7}">
      <dgm:prSet/>
      <dgm:spPr/>
      <dgm:t>
        <a:bodyPr/>
        <a:lstStyle/>
        <a:p>
          <a:pPr>
            <a:defRPr cap="all"/>
          </a:pPr>
          <a:r>
            <a:rPr lang="en-US">
              <a:latin typeface="Palatino Linotype" panose="02040502050505030304" pitchFamily="18" charset="0"/>
            </a:rPr>
            <a:t>The second leading cause (after falls)</a:t>
          </a:r>
        </a:p>
      </dgm:t>
    </dgm:pt>
    <dgm:pt modelId="{6D5DA421-71C6-48EA-BACD-0D82E6D8B34D}" type="parTrans" cxnId="{B08DF06A-8A95-4AA8-ABF3-FADF317448B0}">
      <dgm:prSet/>
      <dgm:spPr/>
      <dgm:t>
        <a:bodyPr/>
        <a:lstStyle/>
        <a:p>
          <a:endParaRPr lang="en-US"/>
        </a:p>
      </dgm:t>
    </dgm:pt>
    <dgm:pt modelId="{C4EBC259-D789-469E-8F79-1F98AC60C0DF}" type="sibTrans" cxnId="{B08DF06A-8A95-4AA8-ABF3-FADF317448B0}">
      <dgm:prSet/>
      <dgm:spPr/>
      <dgm:t>
        <a:bodyPr/>
        <a:lstStyle/>
        <a:p>
          <a:endParaRPr lang="en-US"/>
        </a:p>
      </dgm:t>
    </dgm:pt>
    <dgm:pt modelId="{FD3BFE96-9592-4D00-B02F-2A4C72F60D2D}">
      <dgm:prSet/>
      <dgm:spPr/>
      <dgm:t>
        <a:bodyPr/>
        <a:lstStyle/>
        <a:p>
          <a:pPr>
            <a:defRPr cap="all"/>
          </a:pPr>
          <a:r>
            <a:rPr lang="en-US">
              <a:latin typeface="Palatino Linotype" panose="02040502050505030304" pitchFamily="18" charset="0"/>
            </a:rPr>
            <a:t>Expected massive increase in the number of older adults on the road is certain to lead to increased injuries and deaths </a:t>
          </a:r>
        </a:p>
      </dgm:t>
    </dgm:pt>
    <dgm:pt modelId="{EBC7A225-0D88-48A0-8C94-104E619768E2}" type="parTrans" cxnId="{DB4004A1-5AB5-4774-810C-8C6BE7C174A8}">
      <dgm:prSet/>
      <dgm:spPr/>
      <dgm:t>
        <a:bodyPr/>
        <a:lstStyle/>
        <a:p>
          <a:endParaRPr lang="en-US"/>
        </a:p>
      </dgm:t>
    </dgm:pt>
    <dgm:pt modelId="{5EE14014-CE42-4A81-AD0D-7636D7B521E4}" type="sibTrans" cxnId="{DB4004A1-5AB5-4774-810C-8C6BE7C174A8}">
      <dgm:prSet/>
      <dgm:spPr/>
      <dgm:t>
        <a:bodyPr/>
        <a:lstStyle/>
        <a:p>
          <a:endParaRPr lang="en-US"/>
        </a:p>
      </dgm:t>
    </dgm:pt>
    <dgm:pt modelId="{6C299CE2-98B2-46ED-A801-8E764F56EDEB}" type="pres">
      <dgm:prSet presAssocID="{B5E8A7A4-1A27-4741-8704-A6D4FF7EC8EB}" presName="linear" presStyleCnt="0">
        <dgm:presLayoutVars>
          <dgm:animLvl val="lvl"/>
          <dgm:resizeHandles val="exact"/>
        </dgm:presLayoutVars>
      </dgm:prSet>
      <dgm:spPr/>
    </dgm:pt>
    <dgm:pt modelId="{64ABF907-35B0-4045-9B79-C14A265B5677}" type="pres">
      <dgm:prSet presAssocID="{9CC76395-9472-4A63-B6B0-7EB810A471A0}" presName="parentText" presStyleLbl="node1" presStyleIdx="0" presStyleCnt="3">
        <dgm:presLayoutVars>
          <dgm:chMax val="0"/>
          <dgm:bulletEnabled val="1"/>
        </dgm:presLayoutVars>
      </dgm:prSet>
      <dgm:spPr/>
    </dgm:pt>
    <dgm:pt modelId="{A992F6DE-6BC2-4782-B5FB-3167D7BEAEC2}" type="pres">
      <dgm:prSet presAssocID="{AFCA76D9-76CB-4131-96BD-B8CE9E7D5648}" presName="spacer" presStyleCnt="0"/>
      <dgm:spPr/>
    </dgm:pt>
    <dgm:pt modelId="{F9C6BEE1-F61B-4711-B837-9F188F44B4D7}" type="pres">
      <dgm:prSet presAssocID="{66A465F1-16DB-4AE0-BD50-91B1004049A7}" presName="parentText" presStyleLbl="node1" presStyleIdx="1" presStyleCnt="3">
        <dgm:presLayoutVars>
          <dgm:chMax val="0"/>
          <dgm:bulletEnabled val="1"/>
        </dgm:presLayoutVars>
      </dgm:prSet>
      <dgm:spPr/>
    </dgm:pt>
    <dgm:pt modelId="{C7E707F9-C3C3-416F-BB79-9689C37807E4}" type="pres">
      <dgm:prSet presAssocID="{C4EBC259-D789-469E-8F79-1F98AC60C0DF}" presName="spacer" presStyleCnt="0"/>
      <dgm:spPr/>
    </dgm:pt>
    <dgm:pt modelId="{830598A3-0141-47E0-BE5D-E107892803EA}" type="pres">
      <dgm:prSet presAssocID="{FD3BFE96-9592-4D00-B02F-2A4C72F60D2D}" presName="parentText" presStyleLbl="node1" presStyleIdx="2" presStyleCnt="3">
        <dgm:presLayoutVars>
          <dgm:chMax val="0"/>
          <dgm:bulletEnabled val="1"/>
        </dgm:presLayoutVars>
      </dgm:prSet>
      <dgm:spPr/>
    </dgm:pt>
  </dgm:ptLst>
  <dgm:cxnLst>
    <dgm:cxn modelId="{0BA0D11E-AF12-4A8A-B79C-D087FD96D844}" type="presOf" srcId="{9CC76395-9472-4A63-B6B0-7EB810A471A0}" destId="{64ABF907-35B0-4045-9B79-C14A265B5677}" srcOrd="0" destOrd="0" presId="urn:microsoft.com/office/officeart/2005/8/layout/vList2"/>
    <dgm:cxn modelId="{43DB7065-172E-4C4F-82BF-0896336DF923}" srcId="{B5E8A7A4-1A27-4741-8704-A6D4FF7EC8EB}" destId="{9CC76395-9472-4A63-B6B0-7EB810A471A0}" srcOrd="0" destOrd="0" parTransId="{B13F8C4C-CF3F-4A88-BF42-00BDBF36CD1F}" sibTransId="{AFCA76D9-76CB-4131-96BD-B8CE9E7D5648}"/>
    <dgm:cxn modelId="{B08DF06A-8A95-4AA8-ABF3-FADF317448B0}" srcId="{B5E8A7A4-1A27-4741-8704-A6D4FF7EC8EB}" destId="{66A465F1-16DB-4AE0-BD50-91B1004049A7}" srcOrd="1" destOrd="0" parTransId="{6D5DA421-71C6-48EA-BACD-0D82E6D8B34D}" sibTransId="{C4EBC259-D789-469E-8F79-1F98AC60C0DF}"/>
    <dgm:cxn modelId="{EA4E957E-35FB-4413-8AF3-7893EA9FC4B3}" type="presOf" srcId="{66A465F1-16DB-4AE0-BD50-91B1004049A7}" destId="{F9C6BEE1-F61B-4711-B837-9F188F44B4D7}" srcOrd="0" destOrd="0" presId="urn:microsoft.com/office/officeart/2005/8/layout/vList2"/>
    <dgm:cxn modelId="{DB4004A1-5AB5-4774-810C-8C6BE7C174A8}" srcId="{B5E8A7A4-1A27-4741-8704-A6D4FF7EC8EB}" destId="{FD3BFE96-9592-4D00-B02F-2A4C72F60D2D}" srcOrd="2" destOrd="0" parTransId="{EBC7A225-0D88-48A0-8C94-104E619768E2}" sibTransId="{5EE14014-CE42-4A81-AD0D-7636D7B521E4}"/>
    <dgm:cxn modelId="{1341C8C7-7031-4112-A12E-CC7B010B5397}" type="presOf" srcId="{FD3BFE96-9592-4D00-B02F-2A4C72F60D2D}" destId="{830598A3-0141-47E0-BE5D-E107892803EA}" srcOrd="0" destOrd="0" presId="urn:microsoft.com/office/officeart/2005/8/layout/vList2"/>
    <dgm:cxn modelId="{4C1104CC-E8D9-46DF-9B4A-C93F950ABC6F}" type="presOf" srcId="{B5E8A7A4-1A27-4741-8704-A6D4FF7EC8EB}" destId="{6C299CE2-98B2-46ED-A801-8E764F56EDEB}" srcOrd="0" destOrd="0" presId="urn:microsoft.com/office/officeart/2005/8/layout/vList2"/>
    <dgm:cxn modelId="{69A0D62C-DBE6-4AEB-8B3E-DFC64F78D361}" type="presParOf" srcId="{6C299CE2-98B2-46ED-A801-8E764F56EDEB}" destId="{64ABF907-35B0-4045-9B79-C14A265B5677}" srcOrd="0" destOrd="0" presId="urn:microsoft.com/office/officeart/2005/8/layout/vList2"/>
    <dgm:cxn modelId="{AA5799F8-57A7-4DD2-B470-F6DDBF611D4D}" type="presParOf" srcId="{6C299CE2-98B2-46ED-A801-8E764F56EDEB}" destId="{A992F6DE-6BC2-4782-B5FB-3167D7BEAEC2}" srcOrd="1" destOrd="0" presId="urn:microsoft.com/office/officeart/2005/8/layout/vList2"/>
    <dgm:cxn modelId="{D127DB09-007C-4593-BE7A-E6DE6FA91D34}" type="presParOf" srcId="{6C299CE2-98B2-46ED-A801-8E764F56EDEB}" destId="{F9C6BEE1-F61B-4711-B837-9F188F44B4D7}" srcOrd="2" destOrd="0" presId="urn:microsoft.com/office/officeart/2005/8/layout/vList2"/>
    <dgm:cxn modelId="{F4F81253-4781-4B33-B92E-9514447F1605}" type="presParOf" srcId="{6C299CE2-98B2-46ED-A801-8E764F56EDEB}" destId="{C7E707F9-C3C3-416F-BB79-9689C37807E4}" srcOrd="3" destOrd="0" presId="urn:microsoft.com/office/officeart/2005/8/layout/vList2"/>
    <dgm:cxn modelId="{B333D8BE-99C2-44B5-B562-A9DA7D11DDC7}" type="presParOf" srcId="{6C299CE2-98B2-46ED-A801-8E764F56EDEB}" destId="{830598A3-0141-47E0-BE5D-E107892803E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849380-1496-413B-ADD1-EFC3591BCCDD}"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5191A775-2A2B-40E7-8746-E5E5BEE1B09E}">
      <dgm:prSet/>
      <dgm:spPr/>
      <dgm:t>
        <a:bodyPr/>
        <a:lstStyle/>
        <a:p>
          <a:pPr>
            <a:lnSpc>
              <a:spcPct val="100000"/>
            </a:lnSpc>
            <a:defRPr b="1"/>
          </a:pPr>
          <a:r>
            <a:rPr lang="en-US"/>
            <a:t>Clinical observation of the older adult</a:t>
          </a:r>
        </a:p>
      </dgm:t>
    </dgm:pt>
    <dgm:pt modelId="{B25F5CBF-AB92-42BB-9659-E9FDB8232CDB}" type="parTrans" cxnId="{12DE7B38-BE3E-4F57-B083-4CCD5A618C8F}">
      <dgm:prSet/>
      <dgm:spPr/>
      <dgm:t>
        <a:bodyPr/>
        <a:lstStyle/>
        <a:p>
          <a:endParaRPr lang="en-US"/>
        </a:p>
      </dgm:t>
    </dgm:pt>
    <dgm:pt modelId="{16A34038-8971-42D2-820C-BEE12C1CF3B2}" type="sibTrans" cxnId="{12DE7B38-BE3E-4F57-B083-4CCD5A618C8F}">
      <dgm:prSet/>
      <dgm:spPr/>
      <dgm:t>
        <a:bodyPr/>
        <a:lstStyle/>
        <a:p>
          <a:endParaRPr lang="en-US"/>
        </a:p>
      </dgm:t>
    </dgm:pt>
    <dgm:pt modelId="{2781F113-1DCE-4327-9ADC-9D6E61983D0E}">
      <dgm:prSet/>
      <dgm:spPr/>
      <dgm:t>
        <a:bodyPr/>
        <a:lstStyle/>
        <a:p>
          <a:pPr>
            <a:lnSpc>
              <a:spcPct val="100000"/>
            </a:lnSpc>
            <a:defRPr b="1"/>
          </a:pPr>
          <a:r>
            <a:rPr lang="en-US"/>
            <a:t>Identifying red flags</a:t>
          </a:r>
        </a:p>
      </dgm:t>
    </dgm:pt>
    <dgm:pt modelId="{2FDA62D6-1C01-4B48-AB4F-A0CA5D938BA4}" type="parTrans" cxnId="{5C23CEE7-07BC-463F-B743-CC58E1D85BD9}">
      <dgm:prSet/>
      <dgm:spPr/>
      <dgm:t>
        <a:bodyPr/>
        <a:lstStyle/>
        <a:p>
          <a:endParaRPr lang="en-US"/>
        </a:p>
      </dgm:t>
    </dgm:pt>
    <dgm:pt modelId="{53FC8146-C498-469D-86FD-1D1FEAB9004B}" type="sibTrans" cxnId="{5C23CEE7-07BC-463F-B743-CC58E1D85BD9}">
      <dgm:prSet/>
      <dgm:spPr/>
      <dgm:t>
        <a:bodyPr/>
        <a:lstStyle/>
        <a:p>
          <a:endParaRPr lang="en-US"/>
        </a:p>
      </dgm:t>
    </dgm:pt>
    <dgm:pt modelId="{4B7190EB-230C-4101-A86A-6C5463E6A4CB}">
      <dgm:prSet custT="1"/>
      <dgm:spPr/>
      <dgm:t>
        <a:bodyPr/>
        <a:lstStyle/>
        <a:p>
          <a:pPr>
            <a:lnSpc>
              <a:spcPct val="100000"/>
            </a:lnSpc>
            <a:buFont typeface="Arial" panose="020B0604020202020204" pitchFamily="34" charset="0"/>
            <a:buChar char="•"/>
          </a:pPr>
          <a:r>
            <a:rPr lang="en-US" sz="1800">
              <a:latin typeface="Palatino Linotype" panose="02040502050505030304" pitchFamily="18" charset="0"/>
            </a:rPr>
            <a:t>-cognitive and physical conditions</a:t>
          </a:r>
        </a:p>
      </dgm:t>
    </dgm:pt>
    <dgm:pt modelId="{23FD1F73-326D-4FAA-A10A-FCE5B4C8E4BB}" type="parTrans" cxnId="{C008B50C-8C7D-4650-9853-2114C98C34E8}">
      <dgm:prSet/>
      <dgm:spPr/>
      <dgm:t>
        <a:bodyPr/>
        <a:lstStyle/>
        <a:p>
          <a:endParaRPr lang="en-US"/>
        </a:p>
      </dgm:t>
    </dgm:pt>
    <dgm:pt modelId="{55656F74-1351-4D8D-94AC-D711C8519C77}" type="sibTrans" cxnId="{C008B50C-8C7D-4650-9853-2114C98C34E8}">
      <dgm:prSet/>
      <dgm:spPr/>
      <dgm:t>
        <a:bodyPr/>
        <a:lstStyle/>
        <a:p>
          <a:endParaRPr lang="en-US"/>
        </a:p>
      </dgm:t>
    </dgm:pt>
    <dgm:pt modelId="{08D3B925-E457-491E-B4BC-956617AE7E37}">
      <dgm:prSet custT="1"/>
      <dgm:spPr/>
      <dgm:t>
        <a:bodyPr/>
        <a:lstStyle/>
        <a:p>
          <a:pPr>
            <a:lnSpc>
              <a:spcPct val="100000"/>
            </a:lnSpc>
            <a:buNone/>
          </a:pPr>
          <a:r>
            <a:rPr lang="en-US" sz="1800">
              <a:latin typeface="Palatino Linotype" panose="02040502050505030304" pitchFamily="18" charset="0"/>
            </a:rPr>
            <a:t>-symptoms associated with chronic illnesses</a:t>
          </a:r>
        </a:p>
      </dgm:t>
    </dgm:pt>
    <dgm:pt modelId="{5089C0B5-429C-4CEE-928C-7A6D8958B7BB}" type="parTrans" cxnId="{FF92F809-DF5D-48F0-BC42-370452E336CC}">
      <dgm:prSet/>
      <dgm:spPr/>
      <dgm:t>
        <a:bodyPr/>
        <a:lstStyle/>
        <a:p>
          <a:endParaRPr lang="en-US"/>
        </a:p>
      </dgm:t>
    </dgm:pt>
    <dgm:pt modelId="{43710BAB-BFF9-41F0-B9F1-980EA86B3959}" type="sibTrans" cxnId="{FF92F809-DF5D-48F0-BC42-370452E336CC}">
      <dgm:prSet/>
      <dgm:spPr/>
      <dgm:t>
        <a:bodyPr/>
        <a:lstStyle/>
        <a:p>
          <a:endParaRPr lang="en-US"/>
        </a:p>
      </dgm:t>
    </dgm:pt>
    <dgm:pt modelId="{D4F54179-F400-4B66-B16E-919B5B2DCB1C}">
      <dgm:prSet custT="1"/>
      <dgm:spPr/>
      <dgm:t>
        <a:bodyPr/>
        <a:lstStyle/>
        <a:p>
          <a:pPr>
            <a:lnSpc>
              <a:spcPct val="100000"/>
            </a:lnSpc>
            <a:buNone/>
          </a:pPr>
          <a:r>
            <a:rPr lang="en-US" sz="1800">
              <a:latin typeface="Palatino Linotype" panose="02040502050505030304" pitchFamily="18" charset="0"/>
            </a:rPr>
            <a:t>-medications that may impair safe driving </a:t>
          </a:r>
        </a:p>
      </dgm:t>
    </dgm:pt>
    <dgm:pt modelId="{BA295A00-E443-4FFE-89EB-C394FA8AECE8}" type="parTrans" cxnId="{AD6AF118-BBE5-4735-93E8-A9FB73B696C4}">
      <dgm:prSet/>
      <dgm:spPr/>
      <dgm:t>
        <a:bodyPr/>
        <a:lstStyle/>
        <a:p>
          <a:endParaRPr lang="en-US"/>
        </a:p>
      </dgm:t>
    </dgm:pt>
    <dgm:pt modelId="{0D674A10-E6E2-49C8-BE68-BF54B7122F70}" type="sibTrans" cxnId="{AD6AF118-BBE5-4735-93E8-A9FB73B696C4}">
      <dgm:prSet/>
      <dgm:spPr/>
      <dgm:t>
        <a:bodyPr/>
        <a:lstStyle/>
        <a:p>
          <a:endParaRPr lang="en-US"/>
        </a:p>
      </dgm:t>
    </dgm:pt>
    <dgm:pt modelId="{CC419489-E121-4006-8EDE-47E40688F13C}">
      <dgm:prSet custT="1"/>
      <dgm:spPr/>
      <dgm:t>
        <a:bodyPr/>
        <a:lstStyle/>
        <a:p>
          <a:pPr>
            <a:lnSpc>
              <a:spcPct val="100000"/>
            </a:lnSpc>
            <a:buNone/>
          </a:pPr>
          <a:r>
            <a:rPr lang="en-US" sz="1800">
              <a:latin typeface="Palatino Linotype" panose="02040502050505030304" pitchFamily="18" charset="0"/>
            </a:rPr>
            <a:t>-new-onset driving behaviors that may indicate declining traffic skills</a:t>
          </a:r>
        </a:p>
      </dgm:t>
    </dgm:pt>
    <dgm:pt modelId="{13EF8C5E-C4EE-48B7-AEB0-CB5E2309B5B6}" type="parTrans" cxnId="{C3CCA2E5-D093-4FE0-8ADC-77A3E48D5CE5}">
      <dgm:prSet/>
      <dgm:spPr/>
      <dgm:t>
        <a:bodyPr/>
        <a:lstStyle/>
        <a:p>
          <a:endParaRPr lang="en-US"/>
        </a:p>
      </dgm:t>
    </dgm:pt>
    <dgm:pt modelId="{9A421E7A-B0AE-46C7-8EDC-ADBCC40B456C}" type="sibTrans" cxnId="{C3CCA2E5-D093-4FE0-8ADC-77A3E48D5CE5}">
      <dgm:prSet/>
      <dgm:spPr/>
      <dgm:t>
        <a:bodyPr/>
        <a:lstStyle/>
        <a:p>
          <a:endParaRPr lang="en-US"/>
        </a:p>
      </dgm:t>
    </dgm:pt>
    <dgm:pt modelId="{0CF4CC77-0EA8-4843-9E69-EEE351519513}" type="pres">
      <dgm:prSet presAssocID="{00849380-1496-413B-ADD1-EFC3591BCCDD}" presName="root" presStyleCnt="0">
        <dgm:presLayoutVars>
          <dgm:dir/>
          <dgm:resizeHandles val="exact"/>
        </dgm:presLayoutVars>
      </dgm:prSet>
      <dgm:spPr/>
    </dgm:pt>
    <dgm:pt modelId="{0D66E10D-B723-4A3A-8006-7EF252088802}" type="pres">
      <dgm:prSet presAssocID="{5191A775-2A2B-40E7-8746-E5E5BEE1B09E}" presName="compNode" presStyleCnt="0"/>
      <dgm:spPr/>
    </dgm:pt>
    <dgm:pt modelId="{8467C6A7-6689-453E-9ADB-52683184F712}" type="pres">
      <dgm:prSet presAssocID="{5191A775-2A2B-40E7-8746-E5E5BEE1B09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Cane"/>
        </a:ext>
      </dgm:extLst>
    </dgm:pt>
    <dgm:pt modelId="{3CE7D388-D8C5-45AA-92C7-190646199509}" type="pres">
      <dgm:prSet presAssocID="{5191A775-2A2B-40E7-8746-E5E5BEE1B09E}" presName="iconSpace" presStyleCnt="0"/>
      <dgm:spPr/>
    </dgm:pt>
    <dgm:pt modelId="{2B6322BC-0219-4AB4-84F6-CFF20D5024DD}" type="pres">
      <dgm:prSet presAssocID="{5191A775-2A2B-40E7-8746-E5E5BEE1B09E}" presName="parTx" presStyleLbl="revTx" presStyleIdx="0" presStyleCnt="4">
        <dgm:presLayoutVars>
          <dgm:chMax val="0"/>
          <dgm:chPref val="0"/>
        </dgm:presLayoutVars>
      </dgm:prSet>
      <dgm:spPr/>
    </dgm:pt>
    <dgm:pt modelId="{083303C2-DA92-45AB-B1DA-CCF6138A3AEF}" type="pres">
      <dgm:prSet presAssocID="{5191A775-2A2B-40E7-8746-E5E5BEE1B09E}" presName="txSpace" presStyleCnt="0"/>
      <dgm:spPr/>
    </dgm:pt>
    <dgm:pt modelId="{52CADE8A-1CB4-4953-88A0-B6B3041B5F46}" type="pres">
      <dgm:prSet presAssocID="{5191A775-2A2B-40E7-8746-E5E5BEE1B09E}" presName="desTx" presStyleLbl="revTx" presStyleIdx="1" presStyleCnt="4">
        <dgm:presLayoutVars/>
      </dgm:prSet>
      <dgm:spPr/>
    </dgm:pt>
    <dgm:pt modelId="{1A0D3F8A-06D1-4184-AA07-28B2D60FA7E6}" type="pres">
      <dgm:prSet presAssocID="{16A34038-8971-42D2-820C-BEE12C1CF3B2}" presName="sibTrans" presStyleCnt="0"/>
      <dgm:spPr/>
    </dgm:pt>
    <dgm:pt modelId="{61B2C828-B9E0-4709-8390-FADBF895E07A}" type="pres">
      <dgm:prSet presAssocID="{2781F113-1DCE-4327-9ADC-9D6E61983D0E}" presName="compNode" presStyleCnt="0"/>
      <dgm:spPr/>
    </dgm:pt>
    <dgm:pt modelId="{56553FCD-8B2F-41F0-B3EF-95462ED7B2A0}" type="pres">
      <dgm:prSet presAssocID="{2781F113-1DCE-4327-9ADC-9D6E61983D0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45D6B647-407F-4319-970E-EE96DF9E4A4F}" type="pres">
      <dgm:prSet presAssocID="{2781F113-1DCE-4327-9ADC-9D6E61983D0E}" presName="iconSpace" presStyleCnt="0"/>
      <dgm:spPr/>
    </dgm:pt>
    <dgm:pt modelId="{0DC4AD3F-013D-4298-AEB1-977BACE4A6BE}" type="pres">
      <dgm:prSet presAssocID="{2781F113-1DCE-4327-9ADC-9D6E61983D0E}" presName="parTx" presStyleLbl="revTx" presStyleIdx="2" presStyleCnt="4">
        <dgm:presLayoutVars>
          <dgm:chMax val="0"/>
          <dgm:chPref val="0"/>
        </dgm:presLayoutVars>
      </dgm:prSet>
      <dgm:spPr/>
    </dgm:pt>
    <dgm:pt modelId="{C4D87BF9-8AA8-49D4-933D-797F01FED16B}" type="pres">
      <dgm:prSet presAssocID="{2781F113-1DCE-4327-9ADC-9D6E61983D0E}" presName="txSpace" presStyleCnt="0"/>
      <dgm:spPr/>
    </dgm:pt>
    <dgm:pt modelId="{E506E78E-EFEA-4CAF-8412-59050C7E650D}" type="pres">
      <dgm:prSet presAssocID="{2781F113-1DCE-4327-9ADC-9D6E61983D0E}" presName="desTx" presStyleLbl="revTx" presStyleIdx="3" presStyleCnt="4">
        <dgm:presLayoutVars/>
      </dgm:prSet>
      <dgm:spPr/>
    </dgm:pt>
  </dgm:ptLst>
  <dgm:cxnLst>
    <dgm:cxn modelId="{FF92F809-DF5D-48F0-BC42-370452E336CC}" srcId="{2781F113-1DCE-4327-9ADC-9D6E61983D0E}" destId="{08D3B925-E457-491E-B4BC-956617AE7E37}" srcOrd="1" destOrd="0" parTransId="{5089C0B5-429C-4CEE-928C-7A6D8958B7BB}" sibTransId="{43710BAB-BFF9-41F0-B9F1-980EA86B3959}"/>
    <dgm:cxn modelId="{C008B50C-8C7D-4650-9853-2114C98C34E8}" srcId="{2781F113-1DCE-4327-9ADC-9D6E61983D0E}" destId="{4B7190EB-230C-4101-A86A-6C5463E6A4CB}" srcOrd="0" destOrd="0" parTransId="{23FD1F73-326D-4FAA-A10A-FCE5B4C8E4BB}" sibTransId="{55656F74-1351-4D8D-94AC-D711C8519C77}"/>
    <dgm:cxn modelId="{AD6AF118-BBE5-4735-93E8-A9FB73B696C4}" srcId="{2781F113-1DCE-4327-9ADC-9D6E61983D0E}" destId="{D4F54179-F400-4B66-B16E-919B5B2DCB1C}" srcOrd="2" destOrd="0" parTransId="{BA295A00-E443-4FFE-89EB-C394FA8AECE8}" sibTransId="{0D674A10-E6E2-49C8-BE68-BF54B7122F70}"/>
    <dgm:cxn modelId="{11E7EA27-ADA8-4DB1-B5D1-9F047BAB38DE}" type="presOf" srcId="{08D3B925-E457-491E-B4BC-956617AE7E37}" destId="{E506E78E-EFEA-4CAF-8412-59050C7E650D}" srcOrd="0" destOrd="1" presId="urn:microsoft.com/office/officeart/2018/5/layout/CenteredIconLabelDescriptionList"/>
    <dgm:cxn modelId="{12DE7B38-BE3E-4F57-B083-4CCD5A618C8F}" srcId="{00849380-1496-413B-ADD1-EFC3591BCCDD}" destId="{5191A775-2A2B-40E7-8746-E5E5BEE1B09E}" srcOrd="0" destOrd="0" parTransId="{B25F5CBF-AB92-42BB-9659-E9FDB8232CDB}" sibTransId="{16A34038-8971-42D2-820C-BEE12C1CF3B2}"/>
    <dgm:cxn modelId="{B2A05260-A57C-43DF-839A-AA640127F6E6}" type="presOf" srcId="{4B7190EB-230C-4101-A86A-6C5463E6A4CB}" destId="{E506E78E-EFEA-4CAF-8412-59050C7E650D}" srcOrd="0" destOrd="0" presId="urn:microsoft.com/office/officeart/2018/5/layout/CenteredIconLabelDescriptionList"/>
    <dgm:cxn modelId="{A49E6E49-D837-4CDB-8E4E-EB7497DF04A4}" type="presOf" srcId="{CC419489-E121-4006-8EDE-47E40688F13C}" destId="{E506E78E-EFEA-4CAF-8412-59050C7E650D}" srcOrd="0" destOrd="3" presId="urn:microsoft.com/office/officeart/2018/5/layout/CenteredIconLabelDescriptionList"/>
    <dgm:cxn modelId="{E3DEF64B-CC7A-4E75-8750-22BE9DC2572C}" type="presOf" srcId="{2781F113-1DCE-4327-9ADC-9D6E61983D0E}" destId="{0DC4AD3F-013D-4298-AEB1-977BACE4A6BE}" srcOrd="0" destOrd="0" presId="urn:microsoft.com/office/officeart/2018/5/layout/CenteredIconLabelDescriptionList"/>
    <dgm:cxn modelId="{D91B83A4-9705-441D-965A-E2DA3D72DD29}" type="presOf" srcId="{D4F54179-F400-4B66-B16E-919B5B2DCB1C}" destId="{E506E78E-EFEA-4CAF-8412-59050C7E650D}" srcOrd="0" destOrd="2" presId="urn:microsoft.com/office/officeart/2018/5/layout/CenteredIconLabelDescriptionList"/>
    <dgm:cxn modelId="{21A94BB4-AC34-40B8-868C-E3A404CBDC5F}" type="presOf" srcId="{5191A775-2A2B-40E7-8746-E5E5BEE1B09E}" destId="{2B6322BC-0219-4AB4-84F6-CFF20D5024DD}" srcOrd="0" destOrd="0" presId="urn:microsoft.com/office/officeart/2018/5/layout/CenteredIconLabelDescriptionList"/>
    <dgm:cxn modelId="{D34E59D8-262C-46F3-8FFD-ACAC0495A080}" type="presOf" srcId="{00849380-1496-413B-ADD1-EFC3591BCCDD}" destId="{0CF4CC77-0EA8-4843-9E69-EEE351519513}" srcOrd="0" destOrd="0" presId="urn:microsoft.com/office/officeart/2018/5/layout/CenteredIconLabelDescriptionList"/>
    <dgm:cxn modelId="{C3CCA2E5-D093-4FE0-8ADC-77A3E48D5CE5}" srcId="{2781F113-1DCE-4327-9ADC-9D6E61983D0E}" destId="{CC419489-E121-4006-8EDE-47E40688F13C}" srcOrd="3" destOrd="0" parTransId="{13EF8C5E-C4EE-48B7-AEB0-CB5E2309B5B6}" sibTransId="{9A421E7A-B0AE-46C7-8EDC-ADBCC40B456C}"/>
    <dgm:cxn modelId="{5C23CEE7-07BC-463F-B743-CC58E1D85BD9}" srcId="{00849380-1496-413B-ADD1-EFC3591BCCDD}" destId="{2781F113-1DCE-4327-9ADC-9D6E61983D0E}" srcOrd="1" destOrd="0" parTransId="{2FDA62D6-1C01-4B48-AB4F-A0CA5D938BA4}" sibTransId="{53FC8146-C498-469D-86FD-1D1FEAB9004B}"/>
    <dgm:cxn modelId="{071CDDA4-5C37-4DFB-B221-F311E2BC06F0}" type="presParOf" srcId="{0CF4CC77-0EA8-4843-9E69-EEE351519513}" destId="{0D66E10D-B723-4A3A-8006-7EF252088802}" srcOrd="0" destOrd="0" presId="urn:microsoft.com/office/officeart/2018/5/layout/CenteredIconLabelDescriptionList"/>
    <dgm:cxn modelId="{768DA877-028D-4D31-B74D-9EF2F638ADBE}" type="presParOf" srcId="{0D66E10D-B723-4A3A-8006-7EF252088802}" destId="{8467C6A7-6689-453E-9ADB-52683184F712}" srcOrd="0" destOrd="0" presId="urn:microsoft.com/office/officeart/2018/5/layout/CenteredIconLabelDescriptionList"/>
    <dgm:cxn modelId="{402CF10E-5DE0-45BE-88C4-46622F3D3B30}" type="presParOf" srcId="{0D66E10D-B723-4A3A-8006-7EF252088802}" destId="{3CE7D388-D8C5-45AA-92C7-190646199509}" srcOrd="1" destOrd="0" presId="urn:microsoft.com/office/officeart/2018/5/layout/CenteredIconLabelDescriptionList"/>
    <dgm:cxn modelId="{4CCCDDBC-B003-425A-A1EF-5188D04ACB5C}" type="presParOf" srcId="{0D66E10D-B723-4A3A-8006-7EF252088802}" destId="{2B6322BC-0219-4AB4-84F6-CFF20D5024DD}" srcOrd="2" destOrd="0" presId="urn:microsoft.com/office/officeart/2018/5/layout/CenteredIconLabelDescriptionList"/>
    <dgm:cxn modelId="{48821A49-F7D5-4955-8BF3-004FAA5C039E}" type="presParOf" srcId="{0D66E10D-B723-4A3A-8006-7EF252088802}" destId="{083303C2-DA92-45AB-B1DA-CCF6138A3AEF}" srcOrd="3" destOrd="0" presId="urn:microsoft.com/office/officeart/2018/5/layout/CenteredIconLabelDescriptionList"/>
    <dgm:cxn modelId="{9742C0E5-38CD-42AA-BBA7-E793F7687A0A}" type="presParOf" srcId="{0D66E10D-B723-4A3A-8006-7EF252088802}" destId="{52CADE8A-1CB4-4953-88A0-B6B3041B5F46}" srcOrd="4" destOrd="0" presId="urn:microsoft.com/office/officeart/2018/5/layout/CenteredIconLabelDescriptionList"/>
    <dgm:cxn modelId="{3D1FA449-D7FB-4F37-A3D2-73FEDEF4F5F4}" type="presParOf" srcId="{0CF4CC77-0EA8-4843-9E69-EEE351519513}" destId="{1A0D3F8A-06D1-4184-AA07-28B2D60FA7E6}" srcOrd="1" destOrd="0" presId="urn:microsoft.com/office/officeart/2018/5/layout/CenteredIconLabelDescriptionList"/>
    <dgm:cxn modelId="{3DE8D588-6CB1-4D8F-B07C-A2821B9D8342}" type="presParOf" srcId="{0CF4CC77-0EA8-4843-9E69-EEE351519513}" destId="{61B2C828-B9E0-4709-8390-FADBF895E07A}" srcOrd="2" destOrd="0" presId="urn:microsoft.com/office/officeart/2018/5/layout/CenteredIconLabelDescriptionList"/>
    <dgm:cxn modelId="{5FF8E78C-78E9-4BDE-8182-634C109718D9}" type="presParOf" srcId="{61B2C828-B9E0-4709-8390-FADBF895E07A}" destId="{56553FCD-8B2F-41F0-B3EF-95462ED7B2A0}" srcOrd="0" destOrd="0" presId="urn:microsoft.com/office/officeart/2018/5/layout/CenteredIconLabelDescriptionList"/>
    <dgm:cxn modelId="{E25778C3-FF75-4551-B995-F14BE4C7CD12}" type="presParOf" srcId="{61B2C828-B9E0-4709-8390-FADBF895E07A}" destId="{45D6B647-407F-4319-970E-EE96DF9E4A4F}" srcOrd="1" destOrd="0" presId="urn:microsoft.com/office/officeart/2018/5/layout/CenteredIconLabelDescriptionList"/>
    <dgm:cxn modelId="{DA380A8D-9071-4CF2-9157-DE690EDD2C75}" type="presParOf" srcId="{61B2C828-B9E0-4709-8390-FADBF895E07A}" destId="{0DC4AD3F-013D-4298-AEB1-977BACE4A6BE}" srcOrd="2" destOrd="0" presId="urn:microsoft.com/office/officeart/2018/5/layout/CenteredIconLabelDescriptionList"/>
    <dgm:cxn modelId="{5DF06CB6-5C33-4414-B2A5-76BB8224C45F}" type="presParOf" srcId="{61B2C828-B9E0-4709-8390-FADBF895E07A}" destId="{C4D87BF9-8AA8-49D4-933D-797F01FED16B}" srcOrd="3" destOrd="0" presId="urn:microsoft.com/office/officeart/2018/5/layout/CenteredIconLabelDescriptionList"/>
    <dgm:cxn modelId="{2301ACED-492E-4DA8-876D-4E46B72FDFB6}" type="presParOf" srcId="{61B2C828-B9E0-4709-8390-FADBF895E07A}" destId="{E506E78E-EFEA-4CAF-8412-59050C7E650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C6EFDC-C0DF-4399-89E8-EFAE9542AF21}"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F293F583-A1B4-4D78-B3E7-67AB7F25996A}">
      <dgm:prSet/>
      <dgm:spPr/>
      <dgm:t>
        <a:bodyPr/>
        <a:lstStyle/>
        <a:p>
          <a:r>
            <a:rPr lang="en-US">
              <a:latin typeface="Palatino Linotype" panose="02040502050505030304" pitchFamily="18" charset="0"/>
            </a:rPr>
            <a:t>Medical impairments affect driving</a:t>
          </a:r>
        </a:p>
      </dgm:t>
    </dgm:pt>
    <dgm:pt modelId="{B1FC5CB2-229A-4659-BC51-F16ECA97A6EF}" type="parTrans" cxnId="{00705D56-41BD-44B7-A56C-541BC7F96367}">
      <dgm:prSet/>
      <dgm:spPr/>
      <dgm:t>
        <a:bodyPr/>
        <a:lstStyle/>
        <a:p>
          <a:endParaRPr lang="en-US"/>
        </a:p>
      </dgm:t>
    </dgm:pt>
    <dgm:pt modelId="{47F94D8C-7C7B-49C0-B3A5-B60ECF3F324A}" type="sibTrans" cxnId="{00705D56-41BD-44B7-A56C-541BC7F96367}">
      <dgm:prSet/>
      <dgm:spPr/>
      <dgm:t>
        <a:bodyPr/>
        <a:lstStyle/>
        <a:p>
          <a:endParaRPr lang="en-US"/>
        </a:p>
      </dgm:t>
    </dgm:pt>
    <dgm:pt modelId="{FBCA4CCE-0E0E-4118-9C42-246A415292FA}">
      <dgm:prSet/>
      <dgm:spPr/>
      <dgm:t>
        <a:bodyPr/>
        <a:lstStyle/>
        <a:p>
          <a:r>
            <a:rPr lang="en-US">
              <a:latin typeface="Palatino Linotype" panose="02040502050505030304" pitchFamily="18" charset="0"/>
            </a:rPr>
            <a:t>Utilize screening/assessment tools</a:t>
          </a:r>
        </a:p>
      </dgm:t>
    </dgm:pt>
    <dgm:pt modelId="{170E8A73-63DB-477F-A54E-3D5BC3BF25C7}" type="parTrans" cxnId="{D77504DF-0C68-4A83-9BA7-F6F62AA0E372}">
      <dgm:prSet/>
      <dgm:spPr/>
      <dgm:t>
        <a:bodyPr/>
        <a:lstStyle/>
        <a:p>
          <a:endParaRPr lang="en-US"/>
        </a:p>
      </dgm:t>
    </dgm:pt>
    <dgm:pt modelId="{3048BB71-08EE-434D-8C34-97332ACCF35A}" type="sibTrans" cxnId="{D77504DF-0C68-4A83-9BA7-F6F62AA0E372}">
      <dgm:prSet/>
      <dgm:spPr/>
      <dgm:t>
        <a:bodyPr/>
        <a:lstStyle/>
        <a:p>
          <a:endParaRPr lang="en-US"/>
        </a:p>
      </dgm:t>
    </dgm:pt>
    <dgm:pt modelId="{855680A1-2393-4441-869E-C4F2FDE98372}">
      <dgm:prSet/>
      <dgm:spPr/>
      <dgm:t>
        <a:bodyPr/>
        <a:lstStyle/>
        <a:p>
          <a:r>
            <a:rPr lang="en-US">
              <a:latin typeface="Palatino Linotype" panose="02040502050505030304" pitchFamily="18" charset="0"/>
            </a:rPr>
            <a:t>Driving is primary mode of transportation</a:t>
          </a:r>
        </a:p>
      </dgm:t>
    </dgm:pt>
    <dgm:pt modelId="{FA52E0B0-81EC-4FEF-ACA7-266FA12EE460}" type="sibTrans" cxnId="{50DC2FE8-D12E-43E4-9329-C767CC9DDB62}">
      <dgm:prSet/>
      <dgm:spPr/>
      <dgm:t>
        <a:bodyPr/>
        <a:lstStyle/>
        <a:p>
          <a:endParaRPr lang="en-US"/>
        </a:p>
      </dgm:t>
    </dgm:pt>
    <dgm:pt modelId="{89ACCE8B-BEF1-4B44-8FFF-7D4E81AC2C07}" type="parTrans" cxnId="{50DC2FE8-D12E-43E4-9329-C767CC9DDB62}">
      <dgm:prSet/>
      <dgm:spPr/>
      <dgm:t>
        <a:bodyPr/>
        <a:lstStyle/>
        <a:p>
          <a:endParaRPr lang="en-US"/>
        </a:p>
      </dgm:t>
    </dgm:pt>
    <dgm:pt modelId="{FCAD8F7C-D5B7-48A4-BFB1-B545F4312760}" type="pres">
      <dgm:prSet presAssocID="{6BC6EFDC-C0DF-4399-89E8-EFAE9542AF21}" presName="Name0" presStyleCnt="0">
        <dgm:presLayoutVars>
          <dgm:dir/>
          <dgm:animLvl val="lvl"/>
          <dgm:resizeHandles val="exact"/>
        </dgm:presLayoutVars>
      </dgm:prSet>
      <dgm:spPr/>
    </dgm:pt>
    <dgm:pt modelId="{7784F767-A6BE-42B4-B7C2-261BC3D14805}" type="pres">
      <dgm:prSet presAssocID="{FBCA4CCE-0E0E-4118-9C42-246A415292FA}" presName="boxAndChildren" presStyleCnt="0"/>
      <dgm:spPr/>
    </dgm:pt>
    <dgm:pt modelId="{3B6AB432-2547-411D-8A3E-B5B088387720}" type="pres">
      <dgm:prSet presAssocID="{FBCA4CCE-0E0E-4118-9C42-246A415292FA}" presName="parentTextBox" presStyleLbl="node1" presStyleIdx="0" presStyleCnt="3"/>
      <dgm:spPr/>
    </dgm:pt>
    <dgm:pt modelId="{B3972146-AAD1-498F-B977-9D9505A4622E}" type="pres">
      <dgm:prSet presAssocID="{47F94D8C-7C7B-49C0-B3A5-B60ECF3F324A}" presName="sp" presStyleCnt="0"/>
      <dgm:spPr/>
    </dgm:pt>
    <dgm:pt modelId="{886F3198-C9C3-404B-83D9-A6514E926CD3}" type="pres">
      <dgm:prSet presAssocID="{F293F583-A1B4-4D78-B3E7-67AB7F25996A}" presName="arrowAndChildren" presStyleCnt="0"/>
      <dgm:spPr/>
    </dgm:pt>
    <dgm:pt modelId="{2AF5DFE8-02EB-4D6A-821D-08F9285389CE}" type="pres">
      <dgm:prSet presAssocID="{F293F583-A1B4-4D78-B3E7-67AB7F25996A}" presName="parentTextArrow" presStyleLbl="node1" presStyleIdx="1" presStyleCnt="3"/>
      <dgm:spPr/>
    </dgm:pt>
    <dgm:pt modelId="{4C1B069A-36CA-4920-BE5C-320AFC86EAE2}" type="pres">
      <dgm:prSet presAssocID="{FA52E0B0-81EC-4FEF-ACA7-266FA12EE460}" presName="sp" presStyleCnt="0"/>
      <dgm:spPr/>
    </dgm:pt>
    <dgm:pt modelId="{EF9FA252-16D1-4DFD-B1A0-DD76ECB83D76}" type="pres">
      <dgm:prSet presAssocID="{855680A1-2393-4441-869E-C4F2FDE98372}" presName="arrowAndChildren" presStyleCnt="0"/>
      <dgm:spPr/>
    </dgm:pt>
    <dgm:pt modelId="{0A3D0AE8-9A29-433B-9EA3-DD75DD001432}" type="pres">
      <dgm:prSet presAssocID="{855680A1-2393-4441-869E-C4F2FDE98372}" presName="parentTextArrow" presStyleLbl="node1" presStyleIdx="2" presStyleCnt="3"/>
      <dgm:spPr/>
    </dgm:pt>
  </dgm:ptLst>
  <dgm:cxnLst>
    <dgm:cxn modelId="{E5EBB231-1F64-4A38-BBD5-9F72ED110574}" type="presOf" srcId="{F293F583-A1B4-4D78-B3E7-67AB7F25996A}" destId="{2AF5DFE8-02EB-4D6A-821D-08F9285389CE}" srcOrd="0" destOrd="0" presId="urn:microsoft.com/office/officeart/2005/8/layout/process4"/>
    <dgm:cxn modelId="{00705D56-41BD-44B7-A56C-541BC7F96367}" srcId="{6BC6EFDC-C0DF-4399-89E8-EFAE9542AF21}" destId="{F293F583-A1B4-4D78-B3E7-67AB7F25996A}" srcOrd="1" destOrd="0" parTransId="{B1FC5CB2-229A-4659-BC51-F16ECA97A6EF}" sibTransId="{47F94D8C-7C7B-49C0-B3A5-B60ECF3F324A}"/>
    <dgm:cxn modelId="{063932BF-E73E-4A6E-8BF8-154DCD991B3D}" type="presOf" srcId="{6BC6EFDC-C0DF-4399-89E8-EFAE9542AF21}" destId="{FCAD8F7C-D5B7-48A4-BFB1-B545F4312760}" srcOrd="0" destOrd="0" presId="urn:microsoft.com/office/officeart/2005/8/layout/process4"/>
    <dgm:cxn modelId="{DF4FD0D1-7856-4494-AE19-46D205D4A839}" type="presOf" srcId="{855680A1-2393-4441-869E-C4F2FDE98372}" destId="{0A3D0AE8-9A29-433B-9EA3-DD75DD001432}" srcOrd="0" destOrd="0" presId="urn:microsoft.com/office/officeart/2005/8/layout/process4"/>
    <dgm:cxn modelId="{D77504DF-0C68-4A83-9BA7-F6F62AA0E372}" srcId="{6BC6EFDC-C0DF-4399-89E8-EFAE9542AF21}" destId="{FBCA4CCE-0E0E-4118-9C42-246A415292FA}" srcOrd="2" destOrd="0" parTransId="{170E8A73-63DB-477F-A54E-3D5BC3BF25C7}" sibTransId="{3048BB71-08EE-434D-8C34-97332ACCF35A}"/>
    <dgm:cxn modelId="{625803E3-9DA3-4271-A50D-819C3E3D994A}" type="presOf" srcId="{FBCA4CCE-0E0E-4118-9C42-246A415292FA}" destId="{3B6AB432-2547-411D-8A3E-B5B088387720}" srcOrd="0" destOrd="0" presId="urn:microsoft.com/office/officeart/2005/8/layout/process4"/>
    <dgm:cxn modelId="{50DC2FE8-D12E-43E4-9329-C767CC9DDB62}" srcId="{6BC6EFDC-C0DF-4399-89E8-EFAE9542AF21}" destId="{855680A1-2393-4441-869E-C4F2FDE98372}" srcOrd="0" destOrd="0" parTransId="{89ACCE8B-BEF1-4B44-8FFF-7D4E81AC2C07}" sibTransId="{FA52E0B0-81EC-4FEF-ACA7-266FA12EE460}"/>
    <dgm:cxn modelId="{D5102142-620C-4616-A306-E8789D58995E}" type="presParOf" srcId="{FCAD8F7C-D5B7-48A4-BFB1-B545F4312760}" destId="{7784F767-A6BE-42B4-B7C2-261BC3D14805}" srcOrd="0" destOrd="0" presId="urn:microsoft.com/office/officeart/2005/8/layout/process4"/>
    <dgm:cxn modelId="{5082AD78-100E-4CC7-8A97-4D73C4BA0420}" type="presParOf" srcId="{7784F767-A6BE-42B4-B7C2-261BC3D14805}" destId="{3B6AB432-2547-411D-8A3E-B5B088387720}" srcOrd="0" destOrd="0" presId="urn:microsoft.com/office/officeart/2005/8/layout/process4"/>
    <dgm:cxn modelId="{999C6D25-517D-4C16-84C6-F800718A8D65}" type="presParOf" srcId="{FCAD8F7C-D5B7-48A4-BFB1-B545F4312760}" destId="{B3972146-AAD1-498F-B977-9D9505A4622E}" srcOrd="1" destOrd="0" presId="urn:microsoft.com/office/officeart/2005/8/layout/process4"/>
    <dgm:cxn modelId="{B5A1715F-B69F-4F56-8757-84B6147963BF}" type="presParOf" srcId="{FCAD8F7C-D5B7-48A4-BFB1-B545F4312760}" destId="{886F3198-C9C3-404B-83D9-A6514E926CD3}" srcOrd="2" destOrd="0" presId="urn:microsoft.com/office/officeart/2005/8/layout/process4"/>
    <dgm:cxn modelId="{545FEB6E-4643-4CD5-BF30-19587FEEEB58}" type="presParOf" srcId="{886F3198-C9C3-404B-83D9-A6514E926CD3}" destId="{2AF5DFE8-02EB-4D6A-821D-08F9285389CE}" srcOrd="0" destOrd="0" presId="urn:microsoft.com/office/officeart/2005/8/layout/process4"/>
    <dgm:cxn modelId="{D7F531A1-B24B-4003-A05C-F44070DE554D}" type="presParOf" srcId="{FCAD8F7C-D5B7-48A4-BFB1-B545F4312760}" destId="{4C1B069A-36CA-4920-BE5C-320AFC86EAE2}" srcOrd="3" destOrd="0" presId="urn:microsoft.com/office/officeart/2005/8/layout/process4"/>
    <dgm:cxn modelId="{580F15C2-F19B-4583-A81A-4500ADAE043B}" type="presParOf" srcId="{FCAD8F7C-D5B7-48A4-BFB1-B545F4312760}" destId="{EF9FA252-16D1-4DFD-B1A0-DD76ECB83D76}" srcOrd="4" destOrd="0" presId="urn:microsoft.com/office/officeart/2005/8/layout/process4"/>
    <dgm:cxn modelId="{9E44D21D-968D-449A-A6F6-C281C8C0C203}" type="presParOf" srcId="{EF9FA252-16D1-4DFD-B1A0-DD76ECB83D76}" destId="{0A3D0AE8-9A29-433B-9EA3-DD75DD00143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B43007-4C67-4FF0-91B1-BA640A9A7987}"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84A6D271-9B2C-49FE-9B18-D37DD8879F29}">
      <dgm:prSet/>
      <dgm:spPr/>
      <dgm:t>
        <a:bodyPr/>
        <a:lstStyle/>
        <a:p>
          <a:r>
            <a:rPr lang="en-US"/>
            <a:t>How much do rides cost? </a:t>
          </a:r>
        </a:p>
      </dgm:t>
    </dgm:pt>
    <dgm:pt modelId="{E761C594-6257-4ACB-A821-0936C29695B0}" type="parTrans" cxnId="{5210293E-F701-4E8E-82F0-AC22E29056D5}">
      <dgm:prSet/>
      <dgm:spPr/>
      <dgm:t>
        <a:bodyPr/>
        <a:lstStyle/>
        <a:p>
          <a:endParaRPr lang="en-US"/>
        </a:p>
      </dgm:t>
    </dgm:pt>
    <dgm:pt modelId="{ADDA3BE5-DC4A-46AE-98F1-D0EBB7E603B3}" type="sibTrans" cxnId="{5210293E-F701-4E8E-82F0-AC22E29056D5}">
      <dgm:prSet/>
      <dgm:spPr/>
      <dgm:t>
        <a:bodyPr/>
        <a:lstStyle/>
        <a:p>
          <a:endParaRPr lang="en-US"/>
        </a:p>
      </dgm:t>
    </dgm:pt>
    <dgm:pt modelId="{E81F3F55-C865-433A-92F2-C66B8E0FE0D4}">
      <dgm:prSet/>
      <dgm:spPr/>
      <dgm:t>
        <a:bodyPr/>
        <a:lstStyle/>
        <a:p>
          <a:r>
            <a:rPr lang="en-US"/>
            <a:t>What method is used to charge for rides? Is it calculated by mileage or by time?</a:t>
          </a:r>
        </a:p>
      </dgm:t>
    </dgm:pt>
    <dgm:pt modelId="{1E973296-73BE-4093-8079-68C74FC97936}" type="parTrans" cxnId="{C13A7A41-348D-47DC-8B6E-6DB3879BF4D1}">
      <dgm:prSet/>
      <dgm:spPr/>
      <dgm:t>
        <a:bodyPr/>
        <a:lstStyle/>
        <a:p>
          <a:endParaRPr lang="en-US"/>
        </a:p>
      </dgm:t>
    </dgm:pt>
    <dgm:pt modelId="{725061DF-B37C-4922-848E-1D61EB87D1ED}" type="sibTrans" cxnId="{C13A7A41-348D-47DC-8B6E-6DB3879BF4D1}">
      <dgm:prSet/>
      <dgm:spPr/>
      <dgm:t>
        <a:bodyPr/>
        <a:lstStyle/>
        <a:p>
          <a:endParaRPr lang="en-US"/>
        </a:p>
      </dgm:t>
    </dgm:pt>
    <dgm:pt modelId="{A01080DC-6039-4554-8C0D-DCC9879F6F1C}">
      <dgm:prSet/>
      <dgm:spPr/>
      <dgm:t>
        <a:bodyPr/>
        <a:lstStyle/>
        <a:p>
          <a:r>
            <a:rPr lang="en-US"/>
            <a:t>How far in advance you need to make a reservation?</a:t>
          </a:r>
        </a:p>
      </dgm:t>
    </dgm:pt>
    <dgm:pt modelId="{57DB8AA7-AF96-4F06-8A2F-C048641F92E0}" type="parTrans" cxnId="{21DDC82D-313C-4209-9F72-9522349F5C65}">
      <dgm:prSet/>
      <dgm:spPr/>
      <dgm:t>
        <a:bodyPr/>
        <a:lstStyle/>
        <a:p>
          <a:endParaRPr lang="en-US"/>
        </a:p>
      </dgm:t>
    </dgm:pt>
    <dgm:pt modelId="{DE9285CF-72A7-4C3D-BF15-BF1DF394BAD9}" type="sibTrans" cxnId="{21DDC82D-313C-4209-9F72-9522349F5C65}">
      <dgm:prSet/>
      <dgm:spPr/>
      <dgm:t>
        <a:bodyPr/>
        <a:lstStyle/>
        <a:p>
          <a:endParaRPr lang="en-US"/>
        </a:p>
      </dgm:t>
    </dgm:pt>
    <dgm:pt modelId="{D3206EC6-600A-4F6A-B2C8-F29C24B09A6B}">
      <dgm:prSet/>
      <dgm:spPr/>
      <dgm:t>
        <a:bodyPr/>
        <a:lstStyle/>
        <a:p>
          <a:r>
            <a:rPr lang="en-US"/>
            <a:t>Are the vehicles accessible if you use a wheelchair or walker? </a:t>
          </a:r>
        </a:p>
      </dgm:t>
    </dgm:pt>
    <dgm:pt modelId="{4B17F83D-22EB-47C8-8763-4FF65EF1E457}" type="parTrans" cxnId="{7355C5B2-14A9-4DBB-AA5D-AA34861B7E26}">
      <dgm:prSet/>
      <dgm:spPr/>
      <dgm:t>
        <a:bodyPr/>
        <a:lstStyle/>
        <a:p>
          <a:endParaRPr lang="en-US"/>
        </a:p>
      </dgm:t>
    </dgm:pt>
    <dgm:pt modelId="{1D7AF246-62BF-41A2-B1A8-59C348D31EAA}" type="sibTrans" cxnId="{7355C5B2-14A9-4DBB-AA5D-AA34861B7E26}">
      <dgm:prSet/>
      <dgm:spPr/>
      <dgm:t>
        <a:bodyPr/>
        <a:lstStyle/>
        <a:p>
          <a:endParaRPr lang="en-US"/>
        </a:p>
      </dgm:t>
    </dgm:pt>
    <dgm:pt modelId="{E680B4FE-8C43-4076-A9FD-DF45215A3FFB}">
      <dgm:prSet/>
      <dgm:spPr/>
      <dgm:t>
        <a:bodyPr/>
        <a:lstStyle/>
        <a:p>
          <a:r>
            <a:rPr lang="en-US"/>
            <a:t>Will drivers help you in or out of the car if you need assistance or have packages? </a:t>
          </a:r>
        </a:p>
      </dgm:t>
    </dgm:pt>
    <dgm:pt modelId="{59E38297-E729-45F1-8162-45B1FA07DF6F}" type="parTrans" cxnId="{22FEE8FE-92D6-445F-9991-EFC019B7F8AF}">
      <dgm:prSet/>
      <dgm:spPr/>
      <dgm:t>
        <a:bodyPr/>
        <a:lstStyle/>
        <a:p>
          <a:endParaRPr lang="en-US"/>
        </a:p>
      </dgm:t>
    </dgm:pt>
    <dgm:pt modelId="{4B6FAA46-8168-41CD-A50E-5DC2F672D2BD}" type="sibTrans" cxnId="{22FEE8FE-92D6-445F-9991-EFC019B7F8AF}">
      <dgm:prSet/>
      <dgm:spPr/>
      <dgm:t>
        <a:bodyPr/>
        <a:lstStyle/>
        <a:p>
          <a:endParaRPr lang="en-US"/>
        </a:p>
      </dgm:t>
    </dgm:pt>
    <dgm:pt modelId="{8B83324D-2232-4685-95FC-1A549F91941F}">
      <dgm:prSet/>
      <dgm:spPr/>
      <dgm:t>
        <a:bodyPr/>
        <a:lstStyle/>
        <a:p>
          <a:r>
            <a:rPr lang="en-US"/>
            <a:t>What areas do the cars serve? Is there a maximum distance a driver will take you? </a:t>
          </a:r>
        </a:p>
      </dgm:t>
    </dgm:pt>
    <dgm:pt modelId="{B11578B8-2FFE-4104-A20C-32D996CECA5C}" type="parTrans" cxnId="{60881B1C-2CB9-41ED-A007-1CF2907760A3}">
      <dgm:prSet/>
      <dgm:spPr/>
      <dgm:t>
        <a:bodyPr/>
        <a:lstStyle/>
        <a:p>
          <a:endParaRPr lang="en-US"/>
        </a:p>
      </dgm:t>
    </dgm:pt>
    <dgm:pt modelId="{F7256552-1EBC-4134-9087-631BAC3F0C23}" type="sibTrans" cxnId="{60881B1C-2CB9-41ED-A007-1CF2907760A3}">
      <dgm:prSet/>
      <dgm:spPr/>
      <dgm:t>
        <a:bodyPr/>
        <a:lstStyle/>
        <a:p>
          <a:endParaRPr lang="en-US"/>
        </a:p>
      </dgm:t>
    </dgm:pt>
    <dgm:pt modelId="{E426F1E3-C3DA-404E-AF43-117BE5A8ACC8}">
      <dgm:prSet/>
      <dgm:spPr/>
      <dgm:t>
        <a:bodyPr/>
        <a:lstStyle/>
        <a:p>
          <a:r>
            <a:rPr lang="en-US"/>
            <a:t>Are drivers properly licensed, insured, and checked by appropriate agencies?</a:t>
          </a:r>
        </a:p>
      </dgm:t>
    </dgm:pt>
    <dgm:pt modelId="{31E5AF2C-2764-4B5B-AA7B-8A28EAADBAF3}" type="parTrans" cxnId="{EAC1AF84-645A-4A51-9FB1-5A362B527D20}">
      <dgm:prSet/>
      <dgm:spPr/>
      <dgm:t>
        <a:bodyPr/>
        <a:lstStyle/>
        <a:p>
          <a:endParaRPr lang="en-US"/>
        </a:p>
      </dgm:t>
    </dgm:pt>
    <dgm:pt modelId="{8CA24D3F-56F5-4819-8D8C-7FE193E5BB98}" type="sibTrans" cxnId="{EAC1AF84-645A-4A51-9FB1-5A362B527D20}">
      <dgm:prSet/>
      <dgm:spPr/>
      <dgm:t>
        <a:bodyPr/>
        <a:lstStyle/>
        <a:p>
          <a:endParaRPr lang="en-US"/>
        </a:p>
      </dgm:t>
    </dgm:pt>
    <dgm:pt modelId="{7C6D483D-CFAB-46BF-A640-176172876884}">
      <dgm:prSet/>
      <dgm:spPr/>
      <dgm:t>
        <a:bodyPr/>
        <a:lstStyle/>
        <a:p>
          <a:r>
            <a:rPr lang="en-US"/>
            <a:t>Do drivers use their own vehicles? If so, are they properly inspected, registered and insured? Do they have safety belts and other safety features? </a:t>
          </a:r>
        </a:p>
      </dgm:t>
    </dgm:pt>
    <dgm:pt modelId="{05702549-67A0-479B-BBD8-EF4DBBD2F8C4}" type="parTrans" cxnId="{E2EB0702-806B-4C7C-B2E7-3B60CA5D9D45}">
      <dgm:prSet/>
      <dgm:spPr/>
      <dgm:t>
        <a:bodyPr/>
        <a:lstStyle/>
        <a:p>
          <a:endParaRPr lang="en-US"/>
        </a:p>
      </dgm:t>
    </dgm:pt>
    <dgm:pt modelId="{17DB099C-AEA7-446F-AEED-C8BC708D2956}" type="sibTrans" cxnId="{E2EB0702-806B-4C7C-B2E7-3B60CA5D9D45}">
      <dgm:prSet/>
      <dgm:spPr/>
      <dgm:t>
        <a:bodyPr/>
        <a:lstStyle/>
        <a:p>
          <a:endParaRPr lang="en-US"/>
        </a:p>
      </dgm:t>
    </dgm:pt>
    <dgm:pt modelId="{95E8F8BE-1048-4ABD-84FF-E1B28E76A282}" type="pres">
      <dgm:prSet presAssocID="{8AB43007-4C67-4FF0-91B1-BA640A9A7987}" presName="Name0" presStyleCnt="0">
        <dgm:presLayoutVars>
          <dgm:dir/>
          <dgm:resizeHandles val="exact"/>
        </dgm:presLayoutVars>
      </dgm:prSet>
      <dgm:spPr/>
    </dgm:pt>
    <dgm:pt modelId="{33F9F9D2-067D-4466-A468-F8B14397F3DC}" type="pres">
      <dgm:prSet presAssocID="{84A6D271-9B2C-49FE-9B18-D37DD8879F29}" presName="node" presStyleLbl="node1" presStyleIdx="0" presStyleCnt="8">
        <dgm:presLayoutVars>
          <dgm:bulletEnabled val="1"/>
        </dgm:presLayoutVars>
      </dgm:prSet>
      <dgm:spPr/>
    </dgm:pt>
    <dgm:pt modelId="{339704F7-3945-4EEE-8B7A-68A7FBF59F3B}" type="pres">
      <dgm:prSet presAssocID="{ADDA3BE5-DC4A-46AE-98F1-D0EBB7E603B3}" presName="sibTrans" presStyleLbl="sibTrans1D1" presStyleIdx="0" presStyleCnt="7"/>
      <dgm:spPr/>
    </dgm:pt>
    <dgm:pt modelId="{5C5FDCDC-FE20-44BE-9146-4A67AEBBF186}" type="pres">
      <dgm:prSet presAssocID="{ADDA3BE5-DC4A-46AE-98F1-D0EBB7E603B3}" presName="connectorText" presStyleLbl="sibTrans1D1" presStyleIdx="0" presStyleCnt="7"/>
      <dgm:spPr/>
    </dgm:pt>
    <dgm:pt modelId="{B256F940-22C9-4178-8830-9BA12A3BE585}" type="pres">
      <dgm:prSet presAssocID="{E81F3F55-C865-433A-92F2-C66B8E0FE0D4}" presName="node" presStyleLbl="node1" presStyleIdx="1" presStyleCnt="8">
        <dgm:presLayoutVars>
          <dgm:bulletEnabled val="1"/>
        </dgm:presLayoutVars>
      </dgm:prSet>
      <dgm:spPr/>
    </dgm:pt>
    <dgm:pt modelId="{339BCB13-88B3-494A-AAD5-F9DF0A43447D}" type="pres">
      <dgm:prSet presAssocID="{725061DF-B37C-4922-848E-1D61EB87D1ED}" presName="sibTrans" presStyleLbl="sibTrans1D1" presStyleIdx="1" presStyleCnt="7"/>
      <dgm:spPr/>
    </dgm:pt>
    <dgm:pt modelId="{EA949EF1-C7B2-4D42-80F7-BBFD1744AD68}" type="pres">
      <dgm:prSet presAssocID="{725061DF-B37C-4922-848E-1D61EB87D1ED}" presName="connectorText" presStyleLbl="sibTrans1D1" presStyleIdx="1" presStyleCnt="7"/>
      <dgm:spPr/>
    </dgm:pt>
    <dgm:pt modelId="{B05CE563-B5E0-4420-AB86-9C3D20909880}" type="pres">
      <dgm:prSet presAssocID="{A01080DC-6039-4554-8C0D-DCC9879F6F1C}" presName="node" presStyleLbl="node1" presStyleIdx="2" presStyleCnt="8">
        <dgm:presLayoutVars>
          <dgm:bulletEnabled val="1"/>
        </dgm:presLayoutVars>
      </dgm:prSet>
      <dgm:spPr/>
    </dgm:pt>
    <dgm:pt modelId="{38EE8FE9-3730-44FF-B3D2-988234B571DF}" type="pres">
      <dgm:prSet presAssocID="{DE9285CF-72A7-4C3D-BF15-BF1DF394BAD9}" presName="sibTrans" presStyleLbl="sibTrans1D1" presStyleIdx="2" presStyleCnt="7"/>
      <dgm:spPr/>
    </dgm:pt>
    <dgm:pt modelId="{374C841C-65AA-4AD1-A892-C9403F84F47A}" type="pres">
      <dgm:prSet presAssocID="{DE9285CF-72A7-4C3D-BF15-BF1DF394BAD9}" presName="connectorText" presStyleLbl="sibTrans1D1" presStyleIdx="2" presStyleCnt="7"/>
      <dgm:spPr/>
    </dgm:pt>
    <dgm:pt modelId="{E5BA1BE3-A1B5-49ED-B30A-5A702BD8D58F}" type="pres">
      <dgm:prSet presAssocID="{D3206EC6-600A-4F6A-B2C8-F29C24B09A6B}" presName="node" presStyleLbl="node1" presStyleIdx="3" presStyleCnt="8">
        <dgm:presLayoutVars>
          <dgm:bulletEnabled val="1"/>
        </dgm:presLayoutVars>
      </dgm:prSet>
      <dgm:spPr/>
    </dgm:pt>
    <dgm:pt modelId="{F5AE039B-6B92-462B-B8CC-360832F8497A}" type="pres">
      <dgm:prSet presAssocID="{1D7AF246-62BF-41A2-B1A8-59C348D31EAA}" presName="sibTrans" presStyleLbl="sibTrans1D1" presStyleIdx="3" presStyleCnt="7"/>
      <dgm:spPr/>
    </dgm:pt>
    <dgm:pt modelId="{34425814-3141-446A-837A-E014CF8A1AAF}" type="pres">
      <dgm:prSet presAssocID="{1D7AF246-62BF-41A2-B1A8-59C348D31EAA}" presName="connectorText" presStyleLbl="sibTrans1D1" presStyleIdx="3" presStyleCnt="7"/>
      <dgm:spPr/>
    </dgm:pt>
    <dgm:pt modelId="{A861B78A-0E30-4055-9DA6-A3883CB970F7}" type="pres">
      <dgm:prSet presAssocID="{E680B4FE-8C43-4076-A9FD-DF45215A3FFB}" presName="node" presStyleLbl="node1" presStyleIdx="4" presStyleCnt="8">
        <dgm:presLayoutVars>
          <dgm:bulletEnabled val="1"/>
        </dgm:presLayoutVars>
      </dgm:prSet>
      <dgm:spPr/>
    </dgm:pt>
    <dgm:pt modelId="{0A4195EA-25AA-453B-8D11-A55725180ABE}" type="pres">
      <dgm:prSet presAssocID="{4B6FAA46-8168-41CD-A50E-5DC2F672D2BD}" presName="sibTrans" presStyleLbl="sibTrans1D1" presStyleIdx="4" presStyleCnt="7"/>
      <dgm:spPr/>
    </dgm:pt>
    <dgm:pt modelId="{7329E676-1CF5-4523-B45B-9B49C5028A84}" type="pres">
      <dgm:prSet presAssocID="{4B6FAA46-8168-41CD-A50E-5DC2F672D2BD}" presName="connectorText" presStyleLbl="sibTrans1D1" presStyleIdx="4" presStyleCnt="7"/>
      <dgm:spPr/>
    </dgm:pt>
    <dgm:pt modelId="{1D3613AC-BC15-4AFF-BDE0-2A3EEF2E28A0}" type="pres">
      <dgm:prSet presAssocID="{8B83324D-2232-4685-95FC-1A549F91941F}" presName="node" presStyleLbl="node1" presStyleIdx="5" presStyleCnt="8">
        <dgm:presLayoutVars>
          <dgm:bulletEnabled val="1"/>
        </dgm:presLayoutVars>
      </dgm:prSet>
      <dgm:spPr/>
    </dgm:pt>
    <dgm:pt modelId="{09285ACC-E20F-48EC-8876-AE0A1295E30E}" type="pres">
      <dgm:prSet presAssocID="{F7256552-1EBC-4134-9087-631BAC3F0C23}" presName="sibTrans" presStyleLbl="sibTrans1D1" presStyleIdx="5" presStyleCnt="7"/>
      <dgm:spPr/>
    </dgm:pt>
    <dgm:pt modelId="{DD45187B-DC5D-4AD7-8067-20DCD9BAB729}" type="pres">
      <dgm:prSet presAssocID="{F7256552-1EBC-4134-9087-631BAC3F0C23}" presName="connectorText" presStyleLbl="sibTrans1D1" presStyleIdx="5" presStyleCnt="7"/>
      <dgm:spPr/>
    </dgm:pt>
    <dgm:pt modelId="{1374DDF4-4367-404E-B99D-EE6A20761AA3}" type="pres">
      <dgm:prSet presAssocID="{E426F1E3-C3DA-404E-AF43-117BE5A8ACC8}" presName="node" presStyleLbl="node1" presStyleIdx="6" presStyleCnt="8">
        <dgm:presLayoutVars>
          <dgm:bulletEnabled val="1"/>
        </dgm:presLayoutVars>
      </dgm:prSet>
      <dgm:spPr/>
    </dgm:pt>
    <dgm:pt modelId="{7412031B-B5A3-4810-BA0F-FFFB71495092}" type="pres">
      <dgm:prSet presAssocID="{8CA24D3F-56F5-4819-8D8C-7FE193E5BB98}" presName="sibTrans" presStyleLbl="sibTrans1D1" presStyleIdx="6" presStyleCnt="7"/>
      <dgm:spPr/>
    </dgm:pt>
    <dgm:pt modelId="{B7792D88-AD54-49BC-AAA9-6EECAE76435E}" type="pres">
      <dgm:prSet presAssocID="{8CA24D3F-56F5-4819-8D8C-7FE193E5BB98}" presName="connectorText" presStyleLbl="sibTrans1D1" presStyleIdx="6" presStyleCnt="7"/>
      <dgm:spPr/>
    </dgm:pt>
    <dgm:pt modelId="{915A4228-F483-4EFD-8A3A-DFB0B6A88467}" type="pres">
      <dgm:prSet presAssocID="{7C6D483D-CFAB-46BF-A640-176172876884}" presName="node" presStyleLbl="node1" presStyleIdx="7" presStyleCnt="8">
        <dgm:presLayoutVars>
          <dgm:bulletEnabled val="1"/>
        </dgm:presLayoutVars>
      </dgm:prSet>
      <dgm:spPr/>
    </dgm:pt>
  </dgm:ptLst>
  <dgm:cxnLst>
    <dgm:cxn modelId="{E2EB0702-806B-4C7C-B2E7-3B60CA5D9D45}" srcId="{8AB43007-4C67-4FF0-91B1-BA640A9A7987}" destId="{7C6D483D-CFAB-46BF-A640-176172876884}" srcOrd="7" destOrd="0" parTransId="{05702549-67A0-479B-BBD8-EF4DBBD2F8C4}" sibTransId="{17DB099C-AEA7-446F-AEED-C8BC708D2956}"/>
    <dgm:cxn modelId="{1296C605-541C-4180-8506-6575B37661F2}" type="presOf" srcId="{8AB43007-4C67-4FF0-91B1-BA640A9A7987}" destId="{95E8F8BE-1048-4ABD-84FF-E1B28E76A282}" srcOrd="0" destOrd="0" presId="urn:microsoft.com/office/officeart/2016/7/layout/RepeatingBendingProcessNew"/>
    <dgm:cxn modelId="{089D590C-3C37-4F40-BD50-6D4C50EB429E}" type="presOf" srcId="{DE9285CF-72A7-4C3D-BF15-BF1DF394BAD9}" destId="{374C841C-65AA-4AD1-A892-C9403F84F47A}" srcOrd="1" destOrd="0" presId="urn:microsoft.com/office/officeart/2016/7/layout/RepeatingBendingProcessNew"/>
    <dgm:cxn modelId="{D75B680D-BFEF-484B-B81E-A906384212ED}" type="presOf" srcId="{E680B4FE-8C43-4076-A9FD-DF45215A3FFB}" destId="{A861B78A-0E30-4055-9DA6-A3883CB970F7}" srcOrd="0" destOrd="0" presId="urn:microsoft.com/office/officeart/2016/7/layout/RepeatingBendingProcessNew"/>
    <dgm:cxn modelId="{2328F916-75AA-4D17-9EA3-47214ECEABE7}" type="presOf" srcId="{7C6D483D-CFAB-46BF-A640-176172876884}" destId="{915A4228-F483-4EFD-8A3A-DFB0B6A88467}" srcOrd="0" destOrd="0" presId="urn:microsoft.com/office/officeart/2016/7/layout/RepeatingBendingProcessNew"/>
    <dgm:cxn modelId="{60881B1C-2CB9-41ED-A007-1CF2907760A3}" srcId="{8AB43007-4C67-4FF0-91B1-BA640A9A7987}" destId="{8B83324D-2232-4685-95FC-1A549F91941F}" srcOrd="5" destOrd="0" parTransId="{B11578B8-2FFE-4104-A20C-32D996CECA5C}" sibTransId="{F7256552-1EBC-4134-9087-631BAC3F0C23}"/>
    <dgm:cxn modelId="{7DC51928-C261-4709-8784-875E4BB0ECD1}" type="presOf" srcId="{ADDA3BE5-DC4A-46AE-98F1-D0EBB7E603B3}" destId="{5C5FDCDC-FE20-44BE-9146-4A67AEBBF186}" srcOrd="1" destOrd="0" presId="urn:microsoft.com/office/officeart/2016/7/layout/RepeatingBendingProcessNew"/>
    <dgm:cxn modelId="{45C6E628-87EB-43A2-B851-A8624D3E7041}" type="presOf" srcId="{ADDA3BE5-DC4A-46AE-98F1-D0EBB7E603B3}" destId="{339704F7-3945-4EEE-8B7A-68A7FBF59F3B}" srcOrd="0" destOrd="0" presId="urn:microsoft.com/office/officeart/2016/7/layout/RepeatingBendingProcessNew"/>
    <dgm:cxn modelId="{21DDC82D-313C-4209-9F72-9522349F5C65}" srcId="{8AB43007-4C67-4FF0-91B1-BA640A9A7987}" destId="{A01080DC-6039-4554-8C0D-DCC9879F6F1C}" srcOrd="2" destOrd="0" parTransId="{57DB8AA7-AF96-4F06-8A2F-C048641F92E0}" sibTransId="{DE9285CF-72A7-4C3D-BF15-BF1DF394BAD9}"/>
    <dgm:cxn modelId="{EA995F30-3AA8-4363-8451-419E62CC680D}" type="presOf" srcId="{F7256552-1EBC-4134-9087-631BAC3F0C23}" destId="{09285ACC-E20F-48EC-8876-AE0A1295E30E}" srcOrd="0" destOrd="0" presId="urn:microsoft.com/office/officeart/2016/7/layout/RepeatingBendingProcessNew"/>
    <dgm:cxn modelId="{5210293E-F701-4E8E-82F0-AC22E29056D5}" srcId="{8AB43007-4C67-4FF0-91B1-BA640A9A7987}" destId="{84A6D271-9B2C-49FE-9B18-D37DD8879F29}" srcOrd="0" destOrd="0" parTransId="{E761C594-6257-4ACB-A821-0936C29695B0}" sibTransId="{ADDA3BE5-DC4A-46AE-98F1-D0EBB7E603B3}"/>
    <dgm:cxn modelId="{374F863E-7C05-4D4C-8820-F9ED243ACB07}" type="presOf" srcId="{4B6FAA46-8168-41CD-A50E-5DC2F672D2BD}" destId="{7329E676-1CF5-4523-B45B-9B49C5028A84}" srcOrd="1" destOrd="0" presId="urn:microsoft.com/office/officeart/2016/7/layout/RepeatingBendingProcessNew"/>
    <dgm:cxn modelId="{648A1E5B-0D0D-452C-B91D-E4FE9370C592}" type="presOf" srcId="{8CA24D3F-56F5-4819-8D8C-7FE193E5BB98}" destId="{B7792D88-AD54-49BC-AAA9-6EECAE76435E}" srcOrd="1" destOrd="0" presId="urn:microsoft.com/office/officeart/2016/7/layout/RepeatingBendingProcessNew"/>
    <dgm:cxn modelId="{7DDEE75E-7B9E-4726-8F1D-91D55F02D349}" type="presOf" srcId="{8B83324D-2232-4685-95FC-1A549F91941F}" destId="{1D3613AC-BC15-4AFF-BDE0-2A3EEF2E28A0}" srcOrd="0" destOrd="0" presId="urn:microsoft.com/office/officeart/2016/7/layout/RepeatingBendingProcessNew"/>
    <dgm:cxn modelId="{C13A7A41-348D-47DC-8B6E-6DB3879BF4D1}" srcId="{8AB43007-4C67-4FF0-91B1-BA640A9A7987}" destId="{E81F3F55-C865-433A-92F2-C66B8E0FE0D4}" srcOrd="1" destOrd="0" parTransId="{1E973296-73BE-4093-8079-68C74FC97936}" sibTransId="{725061DF-B37C-4922-848E-1D61EB87D1ED}"/>
    <dgm:cxn modelId="{AAEEAA42-FDED-4A7D-BB77-1EAC5B323E5B}" type="presOf" srcId="{725061DF-B37C-4922-848E-1D61EB87D1ED}" destId="{339BCB13-88B3-494A-AAD5-F9DF0A43447D}" srcOrd="0" destOrd="0" presId="urn:microsoft.com/office/officeart/2016/7/layout/RepeatingBendingProcessNew"/>
    <dgm:cxn modelId="{8062DA72-5F47-46F9-ACCD-8F8DE55C79BA}" type="presOf" srcId="{E81F3F55-C865-433A-92F2-C66B8E0FE0D4}" destId="{B256F940-22C9-4178-8830-9BA12A3BE585}" srcOrd="0" destOrd="0" presId="urn:microsoft.com/office/officeart/2016/7/layout/RepeatingBendingProcessNew"/>
    <dgm:cxn modelId="{EAC1AF84-645A-4A51-9FB1-5A362B527D20}" srcId="{8AB43007-4C67-4FF0-91B1-BA640A9A7987}" destId="{E426F1E3-C3DA-404E-AF43-117BE5A8ACC8}" srcOrd="6" destOrd="0" parTransId="{31E5AF2C-2764-4B5B-AA7B-8A28EAADBAF3}" sibTransId="{8CA24D3F-56F5-4819-8D8C-7FE193E5BB98}"/>
    <dgm:cxn modelId="{7E266C8D-DB0D-431B-8261-8BD460FB027E}" type="presOf" srcId="{DE9285CF-72A7-4C3D-BF15-BF1DF394BAD9}" destId="{38EE8FE9-3730-44FF-B3D2-988234B571DF}" srcOrd="0" destOrd="0" presId="urn:microsoft.com/office/officeart/2016/7/layout/RepeatingBendingProcessNew"/>
    <dgm:cxn modelId="{452C9690-D775-4A18-82C4-557A9FE1DE4C}" type="presOf" srcId="{4B6FAA46-8168-41CD-A50E-5DC2F672D2BD}" destId="{0A4195EA-25AA-453B-8D11-A55725180ABE}" srcOrd="0" destOrd="0" presId="urn:microsoft.com/office/officeart/2016/7/layout/RepeatingBendingProcessNew"/>
    <dgm:cxn modelId="{9C2FD69C-698B-4C46-A62F-502CA5670844}" type="presOf" srcId="{F7256552-1EBC-4134-9087-631BAC3F0C23}" destId="{DD45187B-DC5D-4AD7-8067-20DCD9BAB729}" srcOrd="1" destOrd="0" presId="urn:microsoft.com/office/officeart/2016/7/layout/RepeatingBendingProcessNew"/>
    <dgm:cxn modelId="{7C69A59F-C9A7-42E4-B28B-A47E2363EE91}" type="presOf" srcId="{E426F1E3-C3DA-404E-AF43-117BE5A8ACC8}" destId="{1374DDF4-4367-404E-B99D-EE6A20761AA3}" srcOrd="0" destOrd="0" presId="urn:microsoft.com/office/officeart/2016/7/layout/RepeatingBendingProcessNew"/>
    <dgm:cxn modelId="{1CF0F8AE-0E4B-4EC4-9EEA-30D25642DCDE}" type="presOf" srcId="{8CA24D3F-56F5-4819-8D8C-7FE193E5BB98}" destId="{7412031B-B5A3-4810-BA0F-FFFB71495092}" srcOrd="0" destOrd="0" presId="urn:microsoft.com/office/officeart/2016/7/layout/RepeatingBendingProcessNew"/>
    <dgm:cxn modelId="{7355C5B2-14A9-4DBB-AA5D-AA34861B7E26}" srcId="{8AB43007-4C67-4FF0-91B1-BA640A9A7987}" destId="{D3206EC6-600A-4F6A-B2C8-F29C24B09A6B}" srcOrd="3" destOrd="0" parTransId="{4B17F83D-22EB-47C8-8763-4FF65EF1E457}" sibTransId="{1D7AF246-62BF-41A2-B1A8-59C348D31EAA}"/>
    <dgm:cxn modelId="{64FA0DBA-0772-4B0F-8C91-F4BD67910038}" type="presOf" srcId="{1D7AF246-62BF-41A2-B1A8-59C348D31EAA}" destId="{34425814-3141-446A-837A-E014CF8A1AAF}" srcOrd="1" destOrd="0" presId="urn:microsoft.com/office/officeart/2016/7/layout/RepeatingBendingProcessNew"/>
    <dgm:cxn modelId="{F16566C9-7A15-44F1-9FA8-D796321037B9}" type="presOf" srcId="{D3206EC6-600A-4F6A-B2C8-F29C24B09A6B}" destId="{E5BA1BE3-A1B5-49ED-B30A-5A702BD8D58F}" srcOrd="0" destOrd="0" presId="urn:microsoft.com/office/officeart/2016/7/layout/RepeatingBendingProcessNew"/>
    <dgm:cxn modelId="{C0A1F1D9-9C06-4BA5-880E-7DC65DB08979}" type="presOf" srcId="{A01080DC-6039-4554-8C0D-DCC9879F6F1C}" destId="{B05CE563-B5E0-4420-AB86-9C3D20909880}" srcOrd="0" destOrd="0" presId="urn:microsoft.com/office/officeart/2016/7/layout/RepeatingBendingProcessNew"/>
    <dgm:cxn modelId="{570911DE-1017-4C15-83E5-05D397F23504}" type="presOf" srcId="{725061DF-B37C-4922-848E-1D61EB87D1ED}" destId="{EA949EF1-C7B2-4D42-80F7-BBFD1744AD68}" srcOrd="1" destOrd="0" presId="urn:microsoft.com/office/officeart/2016/7/layout/RepeatingBendingProcessNew"/>
    <dgm:cxn modelId="{468FCBE3-EDE0-496E-9B24-8CF184C9C22C}" type="presOf" srcId="{84A6D271-9B2C-49FE-9B18-D37DD8879F29}" destId="{33F9F9D2-067D-4466-A468-F8B14397F3DC}" srcOrd="0" destOrd="0" presId="urn:microsoft.com/office/officeart/2016/7/layout/RepeatingBendingProcessNew"/>
    <dgm:cxn modelId="{A9B634E6-2D4F-4CAC-8E19-9149A0B04463}" type="presOf" srcId="{1D7AF246-62BF-41A2-B1A8-59C348D31EAA}" destId="{F5AE039B-6B92-462B-B8CC-360832F8497A}" srcOrd="0" destOrd="0" presId="urn:microsoft.com/office/officeart/2016/7/layout/RepeatingBendingProcessNew"/>
    <dgm:cxn modelId="{22FEE8FE-92D6-445F-9991-EFC019B7F8AF}" srcId="{8AB43007-4C67-4FF0-91B1-BA640A9A7987}" destId="{E680B4FE-8C43-4076-A9FD-DF45215A3FFB}" srcOrd="4" destOrd="0" parTransId="{59E38297-E729-45F1-8162-45B1FA07DF6F}" sibTransId="{4B6FAA46-8168-41CD-A50E-5DC2F672D2BD}"/>
    <dgm:cxn modelId="{0CC7F665-BF64-4E56-BED0-72641768AB33}" type="presParOf" srcId="{95E8F8BE-1048-4ABD-84FF-E1B28E76A282}" destId="{33F9F9D2-067D-4466-A468-F8B14397F3DC}" srcOrd="0" destOrd="0" presId="urn:microsoft.com/office/officeart/2016/7/layout/RepeatingBendingProcessNew"/>
    <dgm:cxn modelId="{47610119-9DEA-4705-8A21-A1477A3E3D39}" type="presParOf" srcId="{95E8F8BE-1048-4ABD-84FF-E1B28E76A282}" destId="{339704F7-3945-4EEE-8B7A-68A7FBF59F3B}" srcOrd="1" destOrd="0" presId="urn:microsoft.com/office/officeart/2016/7/layout/RepeatingBendingProcessNew"/>
    <dgm:cxn modelId="{02946E03-604A-43C9-86E7-8E7F3C5AC34C}" type="presParOf" srcId="{339704F7-3945-4EEE-8B7A-68A7FBF59F3B}" destId="{5C5FDCDC-FE20-44BE-9146-4A67AEBBF186}" srcOrd="0" destOrd="0" presId="urn:microsoft.com/office/officeart/2016/7/layout/RepeatingBendingProcessNew"/>
    <dgm:cxn modelId="{BE6D865B-2ACA-417A-992D-72370FD6847A}" type="presParOf" srcId="{95E8F8BE-1048-4ABD-84FF-E1B28E76A282}" destId="{B256F940-22C9-4178-8830-9BA12A3BE585}" srcOrd="2" destOrd="0" presId="urn:microsoft.com/office/officeart/2016/7/layout/RepeatingBendingProcessNew"/>
    <dgm:cxn modelId="{76F4DCB5-4708-46F2-9BA5-C8D037F567BD}" type="presParOf" srcId="{95E8F8BE-1048-4ABD-84FF-E1B28E76A282}" destId="{339BCB13-88B3-494A-AAD5-F9DF0A43447D}" srcOrd="3" destOrd="0" presId="urn:microsoft.com/office/officeart/2016/7/layout/RepeatingBendingProcessNew"/>
    <dgm:cxn modelId="{885DC9CA-FF98-44CA-99E2-CBBC7D61C15E}" type="presParOf" srcId="{339BCB13-88B3-494A-AAD5-F9DF0A43447D}" destId="{EA949EF1-C7B2-4D42-80F7-BBFD1744AD68}" srcOrd="0" destOrd="0" presId="urn:microsoft.com/office/officeart/2016/7/layout/RepeatingBendingProcessNew"/>
    <dgm:cxn modelId="{D6CFC671-6D2B-49B0-A56C-7868FE378EFF}" type="presParOf" srcId="{95E8F8BE-1048-4ABD-84FF-E1B28E76A282}" destId="{B05CE563-B5E0-4420-AB86-9C3D20909880}" srcOrd="4" destOrd="0" presId="urn:microsoft.com/office/officeart/2016/7/layout/RepeatingBendingProcessNew"/>
    <dgm:cxn modelId="{C16CB3D2-402A-4B55-9759-B82263354E2A}" type="presParOf" srcId="{95E8F8BE-1048-4ABD-84FF-E1B28E76A282}" destId="{38EE8FE9-3730-44FF-B3D2-988234B571DF}" srcOrd="5" destOrd="0" presId="urn:microsoft.com/office/officeart/2016/7/layout/RepeatingBendingProcessNew"/>
    <dgm:cxn modelId="{B4528A59-197D-4C49-934D-E6CFB5B8BE9C}" type="presParOf" srcId="{38EE8FE9-3730-44FF-B3D2-988234B571DF}" destId="{374C841C-65AA-4AD1-A892-C9403F84F47A}" srcOrd="0" destOrd="0" presId="urn:microsoft.com/office/officeart/2016/7/layout/RepeatingBendingProcessNew"/>
    <dgm:cxn modelId="{C30B948D-1910-43F8-AECB-C010BE7B8BFD}" type="presParOf" srcId="{95E8F8BE-1048-4ABD-84FF-E1B28E76A282}" destId="{E5BA1BE3-A1B5-49ED-B30A-5A702BD8D58F}" srcOrd="6" destOrd="0" presId="urn:microsoft.com/office/officeart/2016/7/layout/RepeatingBendingProcessNew"/>
    <dgm:cxn modelId="{702697DB-79C3-4B7C-8252-EFE9C5CD4D31}" type="presParOf" srcId="{95E8F8BE-1048-4ABD-84FF-E1B28E76A282}" destId="{F5AE039B-6B92-462B-B8CC-360832F8497A}" srcOrd="7" destOrd="0" presId="urn:microsoft.com/office/officeart/2016/7/layout/RepeatingBendingProcessNew"/>
    <dgm:cxn modelId="{6AD0AE93-89F9-4E80-BE85-9858D1CD52EA}" type="presParOf" srcId="{F5AE039B-6B92-462B-B8CC-360832F8497A}" destId="{34425814-3141-446A-837A-E014CF8A1AAF}" srcOrd="0" destOrd="0" presId="urn:microsoft.com/office/officeart/2016/7/layout/RepeatingBendingProcessNew"/>
    <dgm:cxn modelId="{93FA72B6-1F57-42B3-8EA8-1B83CB575586}" type="presParOf" srcId="{95E8F8BE-1048-4ABD-84FF-E1B28E76A282}" destId="{A861B78A-0E30-4055-9DA6-A3883CB970F7}" srcOrd="8" destOrd="0" presId="urn:microsoft.com/office/officeart/2016/7/layout/RepeatingBendingProcessNew"/>
    <dgm:cxn modelId="{98396C2C-C8A1-4E37-B8D6-36D433C55F4D}" type="presParOf" srcId="{95E8F8BE-1048-4ABD-84FF-E1B28E76A282}" destId="{0A4195EA-25AA-453B-8D11-A55725180ABE}" srcOrd="9" destOrd="0" presId="urn:microsoft.com/office/officeart/2016/7/layout/RepeatingBendingProcessNew"/>
    <dgm:cxn modelId="{FF6E3C38-9331-44FC-BBEB-AE3AB283F8B3}" type="presParOf" srcId="{0A4195EA-25AA-453B-8D11-A55725180ABE}" destId="{7329E676-1CF5-4523-B45B-9B49C5028A84}" srcOrd="0" destOrd="0" presId="urn:microsoft.com/office/officeart/2016/7/layout/RepeatingBendingProcessNew"/>
    <dgm:cxn modelId="{EC16E278-5FBC-49C6-AE48-F881C23AC928}" type="presParOf" srcId="{95E8F8BE-1048-4ABD-84FF-E1B28E76A282}" destId="{1D3613AC-BC15-4AFF-BDE0-2A3EEF2E28A0}" srcOrd="10" destOrd="0" presId="urn:microsoft.com/office/officeart/2016/7/layout/RepeatingBendingProcessNew"/>
    <dgm:cxn modelId="{6FCB7C7C-13E6-4198-9642-2CD7A78ABDD9}" type="presParOf" srcId="{95E8F8BE-1048-4ABD-84FF-E1B28E76A282}" destId="{09285ACC-E20F-48EC-8876-AE0A1295E30E}" srcOrd="11" destOrd="0" presId="urn:microsoft.com/office/officeart/2016/7/layout/RepeatingBendingProcessNew"/>
    <dgm:cxn modelId="{764F3DC8-49B6-4456-83F7-F871D3E62D3F}" type="presParOf" srcId="{09285ACC-E20F-48EC-8876-AE0A1295E30E}" destId="{DD45187B-DC5D-4AD7-8067-20DCD9BAB729}" srcOrd="0" destOrd="0" presId="urn:microsoft.com/office/officeart/2016/7/layout/RepeatingBendingProcessNew"/>
    <dgm:cxn modelId="{96B4A54D-EEBF-493E-B899-2E27D8EDEDD2}" type="presParOf" srcId="{95E8F8BE-1048-4ABD-84FF-E1B28E76A282}" destId="{1374DDF4-4367-404E-B99D-EE6A20761AA3}" srcOrd="12" destOrd="0" presId="urn:microsoft.com/office/officeart/2016/7/layout/RepeatingBendingProcessNew"/>
    <dgm:cxn modelId="{A06162EE-BBAD-4083-A589-3FD5C7F85F1A}" type="presParOf" srcId="{95E8F8BE-1048-4ABD-84FF-E1B28E76A282}" destId="{7412031B-B5A3-4810-BA0F-FFFB71495092}" srcOrd="13" destOrd="0" presId="urn:microsoft.com/office/officeart/2016/7/layout/RepeatingBendingProcessNew"/>
    <dgm:cxn modelId="{C86C26D0-44BE-478E-9F80-E4C347889DD2}" type="presParOf" srcId="{7412031B-B5A3-4810-BA0F-FFFB71495092}" destId="{B7792D88-AD54-49BC-AAA9-6EECAE76435E}" srcOrd="0" destOrd="0" presId="urn:microsoft.com/office/officeart/2016/7/layout/RepeatingBendingProcessNew"/>
    <dgm:cxn modelId="{FDF5C9CD-2052-4171-81E1-4437CBEFF102}" type="presParOf" srcId="{95E8F8BE-1048-4ABD-84FF-E1B28E76A282}" destId="{915A4228-F483-4EFD-8A3A-DFB0B6A88467}"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BF907-35B0-4045-9B79-C14A265B5677}">
      <dsp:nvSpPr>
        <dsp:cNvPr id="0" name=""/>
        <dsp:cNvSpPr/>
      </dsp:nvSpPr>
      <dsp:spPr>
        <a:xfrm>
          <a:off x="0" y="87323"/>
          <a:ext cx="4124758" cy="1616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defRPr cap="all"/>
          </a:pPr>
          <a:r>
            <a:rPr lang="en-US" sz="1700" kern="1200">
              <a:latin typeface="Palatino Linotype" panose="02040502050505030304" pitchFamily="18" charset="0"/>
            </a:rPr>
            <a:t>Motor vehicle injuries persist as the leading cause of injury-related deaths</a:t>
          </a:r>
        </a:p>
      </dsp:txBody>
      <dsp:txXfrm>
        <a:off x="78890" y="166213"/>
        <a:ext cx="3966978" cy="1458282"/>
      </dsp:txXfrm>
    </dsp:sp>
    <dsp:sp modelId="{F9C6BEE1-F61B-4711-B837-9F188F44B4D7}">
      <dsp:nvSpPr>
        <dsp:cNvPr id="0" name=""/>
        <dsp:cNvSpPr/>
      </dsp:nvSpPr>
      <dsp:spPr>
        <a:xfrm>
          <a:off x="0" y="1752346"/>
          <a:ext cx="4124758" cy="1616062"/>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defRPr cap="all"/>
          </a:pPr>
          <a:r>
            <a:rPr lang="en-US" sz="1700" kern="1200">
              <a:latin typeface="Palatino Linotype" panose="02040502050505030304" pitchFamily="18" charset="0"/>
            </a:rPr>
            <a:t>The second leading cause (after falls)</a:t>
          </a:r>
        </a:p>
      </dsp:txBody>
      <dsp:txXfrm>
        <a:off x="78890" y="1831236"/>
        <a:ext cx="3966978" cy="1458282"/>
      </dsp:txXfrm>
    </dsp:sp>
    <dsp:sp modelId="{830598A3-0141-47E0-BE5D-E107892803EA}">
      <dsp:nvSpPr>
        <dsp:cNvPr id="0" name=""/>
        <dsp:cNvSpPr/>
      </dsp:nvSpPr>
      <dsp:spPr>
        <a:xfrm>
          <a:off x="0" y="3417368"/>
          <a:ext cx="4124758" cy="161606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defRPr cap="all"/>
          </a:pPr>
          <a:r>
            <a:rPr lang="en-US" sz="1700" kern="1200">
              <a:latin typeface="Palatino Linotype" panose="02040502050505030304" pitchFamily="18" charset="0"/>
            </a:rPr>
            <a:t>Expected massive increase in the number of older adults on the road is certain to lead to increased injuries and deaths </a:t>
          </a:r>
        </a:p>
      </dsp:txBody>
      <dsp:txXfrm>
        <a:off x="78890" y="3496258"/>
        <a:ext cx="3966978" cy="1458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7C6A7-6689-453E-9ADB-52683184F712}">
      <dsp:nvSpPr>
        <dsp:cNvPr id="0" name=""/>
        <dsp:cNvSpPr/>
      </dsp:nvSpPr>
      <dsp:spPr>
        <a:xfrm>
          <a:off x="2173131" y="200207"/>
          <a:ext cx="1510523" cy="1366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6322BC-0219-4AB4-84F6-CFF20D5024DD}">
      <dsp:nvSpPr>
        <dsp:cNvPr id="0" name=""/>
        <dsp:cNvSpPr/>
      </dsp:nvSpPr>
      <dsp:spPr>
        <a:xfrm>
          <a:off x="770502" y="1729547"/>
          <a:ext cx="4315781" cy="585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b="1"/>
          </a:pPr>
          <a:r>
            <a:rPr lang="en-US" sz="2100" kern="1200"/>
            <a:t>Clinical observation of the older adult</a:t>
          </a:r>
        </a:p>
      </dsp:txBody>
      <dsp:txXfrm>
        <a:off x="770502" y="1729547"/>
        <a:ext cx="4315781" cy="585543"/>
      </dsp:txXfrm>
    </dsp:sp>
    <dsp:sp modelId="{52CADE8A-1CB4-4953-88A0-B6B3041B5F46}">
      <dsp:nvSpPr>
        <dsp:cNvPr id="0" name=""/>
        <dsp:cNvSpPr/>
      </dsp:nvSpPr>
      <dsp:spPr>
        <a:xfrm>
          <a:off x="770502" y="2390939"/>
          <a:ext cx="4315781" cy="1601658"/>
        </a:xfrm>
        <a:prstGeom prst="rect">
          <a:avLst/>
        </a:prstGeom>
        <a:noFill/>
        <a:ln>
          <a:noFill/>
        </a:ln>
        <a:effectLst/>
      </dsp:spPr>
      <dsp:style>
        <a:lnRef idx="0">
          <a:scrgbClr r="0" g="0" b="0"/>
        </a:lnRef>
        <a:fillRef idx="0">
          <a:scrgbClr r="0" g="0" b="0"/>
        </a:fillRef>
        <a:effectRef idx="0">
          <a:scrgbClr r="0" g="0" b="0"/>
        </a:effectRef>
        <a:fontRef idx="minor"/>
      </dsp:style>
    </dsp:sp>
    <dsp:sp modelId="{56553FCD-8B2F-41F0-B3EF-95462ED7B2A0}">
      <dsp:nvSpPr>
        <dsp:cNvPr id="0" name=""/>
        <dsp:cNvSpPr/>
      </dsp:nvSpPr>
      <dsp:spPr>
        <a:xfrm>
          <a:off x="7244174" y="200207"/>
          <a:ext cx="1510523" cy="1366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C4AD3F-013D-4298-AEB1-977BACE4A6BE}">
      <dsp:nvSpPr>
        <dsp:cNvPr id="0" name=""/>
        <dsp:cNvSpPr/>
      </dsp:nvSpPr>
      <dsp:spPr>
        <a:xfrm>
          <a:off x="5841545" y="1729547"/>
          <a:ext cx="4315781" cy="585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b="1"/>
          </a:pPr>
          <a:r>
            <a:rPr lang="en-US" sz="2100" kern="1200"/>
            <a:t>Identifying red flags</a:t>
          </a:r>
        </a:p>
      </dsp:txBody>
      <dsp:txXfrm>
        <a:off x="5841545" y="1729547"/>
        <a:ext cx="4315781" cy="585543"/>
      </dsp:txXfrm>
    </dsp:sp>
    <dsp:sp modelId="{E506E78E-EFEA-4CAF-8412-59050C7E650D}">
      <dsp:nvSpPr>
        <dsp:cNvPr id="0" name=""/>
        <dsp:cNvSpPr/>
      </dsp:nvSpPr>
      <dsp:spPr>
        <a:xfrm>
          <a:off x="5841545" y="2390939"/>
          <a:ext cx="4315781" cy="1601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Font typeface="Arial" panose="020B0604020202020204" pitchFamily="34" charset="0"/>
            <a:buNone/>
          </a:pPr>
          <a:r>
            <a:rPr lang="en-US" sz="1800" kern="1200">
              <a:latin typeface="Palatino Linotype" panose="02040502050505030304" pitchFamily="18" charset="0"/>
            </a:rPr>
            <a:t>-cognitive and physical conditions</a:t>
          </a:r>
        </a:p>
        <a:p>
          <a:pPr marL="0" lvl="0" indent="0" algn="ctr" defTabSz="800100">
            <a:lnSpc>
              <a:spcPct val="100000"/>
            </a:lnSpc>
            <a:spcBef>
              <a:spcPct val="0"/>
            </a:spcBef>
            <a:spcAft>
              <a:spcPct val="35000"/>
            </a:spcAft>
            <a:buNone/>
          </a:pPr>
          <a:r>
            <a:rPr lang="en-US" sz="1800" kern="1200">
              <a:latin typeface="Palatino Linotype" panose="02040502050505030304" pitchFamily="18" charset="0"/>
            </a:rPr>
            <a:t>-symptoms associated with chronic illnesses</a:t>
          </a:r>
        </a:p>
        <a:p>
          <a:pPr marL="0" lvl="0" indent="0" algn="ctr" defTabSz="800100">
            <a:lnSpc>
              <a:spcPct val="100000"/>
            </a:lnSpc>
            <a:spcBef>
              <a:spcPct val="0"/>
            </a:spcBef>
            <a:spcAft>
              <a:spcPct val="35000"/>
            </a:spcAft>
            <a:buNone/>
          </a:pPr>
          <a:r>
            <a:rPr lang="en-US" sz="1800" kern="1200">
              <a:latin typeface="Palatino Linotype" panose="02040502050505030304" pitchFamily="18" charset="0"/>
            </a:rPr>
            <a:t>-medications that may impair safe driving </a:t>
          </a:r>
        </a:p>
        <a:p>
          <a:pPr marL="0" lvl="0" indent="0" algn="ctr" defTabSz="800100">
            <a:lnSpc>
              <a:spcPct val="100000"/>
            </a:lnSpc>
            <a:spcBef>
              <a:spcPct val="0"/>
            </a:spcBef>
            <a:spcAft>
              <a:spcPct val="35000"/>
            </a:spcAft>
            <a:buNone/>
          </a:pPr>
          <a:r>
            <a:rPr lang="en-US" sz="1800" kern="1200">
              <a:latin typeface="Palatino Linotype" panose="02040502050505030304" pitchFamily="18" charset="0"/>
            </a:rPr>
            <a:t>-new-onset driving behaviors that may indicate declining traffic skills</a:t>
          </a:r>
        </a:p>
      </dsp:txBody>
      <dsp:txXfrm>
        <a:off x="5841545" y="2390939"/>
        <a:ext cx="4315781" cy="16016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432-2547-411D-8A3E-B5B088387720}">
      <dsp:nvSpPr>
        <dsp:cNvPr id="0" name=""/>
        <dsp:cNvSpPr/>
      </dsp:nvSpPr>
      <dsp:spPr>
        <a:xfrm>
          <a:off x="0" y="3451490"/>
          <a:ext cx="4482947" cy="11328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latin typeface="Palatino Linotype" panose="02040502050505030304" pitchFamily="18" charset="0"/>
            </a:rPr>
            <a:t>Utilize screening/assessment tools</a:t>
          </a:r>
        </a:p>
      </dsp:txBody>
      <dsp:txXfrm>
        <a:off x="0" y="3451490"/>
        <a:ext cx="4482947" cy="1132856"/>
      </dsp:txXfrm>
    </dsp:sp>
    <dsp:sp modelId="{2AF5DFE8-02EB-4D6A-821D-08F9285389CE}">
      <dsp:nvSpPr>
        <dsp:cNvPr id="0" name=""/>
        <dsp:cNvSpPr/>
      </dsp:nvSpPr>
      <dsp:spPr>
        <a:xfrm rot="10800000">
          <a:off x="0" y="1726150"/>
          <a:ext cx="4482947" cy="174233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latin typeface="Palatino Linotype" panose="02040502050505030304" pitchFamily="18" charset="0"/>
            </a:rPr>
            <a:t>Medical impairments affect driving</a:t>
          </a:r>
        </a:p>
      </dsp:txBody>
      <dsp:txXfrm rot="10800000">
        <a:off x="0" y="1726150"/>
        <a:ext cx="4482947" cy="1132115"/>
      </dsp:txXfrm>
    </dsp:sp>
    <dsp:sp modelId="{0A3D0AE8-9A29-433B-9EA3-DD75DD001432}">
      <dsp:nvSpPr>
        <dsp:cNvPr id="0" name=""/>
        <dsp:cNvSpPr/>
      </dsp:nvSpPr>
      <dsp:spPr>
        <a:xfrm rot="10800000">
          <a:off x="0" y="810"/>
          <a:ext cx="4482947" cy="174233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latin typeface="Palatino Linotype" panose="02040502050505030304" pitchFamily="18" charset="0"/>
            </a:rPr>
            <a:t>Driving is primary mode of transportation</a:t>
          </a:r>
        </a:p>
      </dsp:txBody>
      <dsp:txXfrm rot="10800000">
        <a:off x="0" y="810"/>
        <a:ext cx="4482947" cy="11321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704F7-3945-4EEE-8B7A-68A7FBF59F3B}">
      <dsp:nvSpPr>
        <dsp:cNvPr id="0" name=""/>
        <dsp:cNvSpPr/>
      </dsp:nvSpPr>
      <dsp:spPr>
        <a:xfrm>
          <a:off x="1847945" y="504544"/>
          <a:ext cx="387998" cy="91440"/>
        </a:xfrm>
        <a:custGeom>
          <a:avLst/>
          <a:gdLst/>
          <a:ahLst/>
          <a:cxnLst/>
          <a:rect l="0" t="0" r="0" b="0"/>
          <a:pathLst>
            <a:path>
              <a:moveTo>
                <a:pt x="0" y="45720"/>
              </a:moveTo>
              <a:lnTo>
                <a:pt x="3879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1479" y="548169"/>
        <a:ext cx="20929" cy="4190"/>
      </dsp:txXfrm>
    </dsp:sp>
    <dsp:sp modelId="{33F9F9D2-067D-4466-A468-F8B14397F3DC}">
      <dsp:nvSpPr>
        <dsp:cNvPr id="0" name=""/>
        <dsp:cNvSpPr/>
      </dsp:nvSpPr>
      <dsp:spPr>
        <a:xfrm>
          <a:off x="29752" y="4266"/>
          <a:ext cx="1819992" cy="1091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93611" rIns="89181" bIns="93611" numCol="1" spcCol="1270" anchor="ctr" anchorCtr="0">
          <a:noAutofit/>
        </a:bodyPr>
        <a:lstStyle/>
        <a:p>
          <a:pPr marL="0" lvl="0" indent="0" algn="ctr" defTabSz="533400">
            <a:lnSpc>
              <a:spcPct val="90000"/>
            </a:lnSpc>
            <a:spcBef>
              <a:spcPct val="0"/>
            </a:spcBef>
            <a:spcAft>
              <a:spcPct val="35000"/>
            </a:spcAft>
            <a:buNone/>
          </a:pPr>
          <a:r>
            <a:rPr lang="en-US" sz="1200" kern="1200"/>
            <a:t>How much do rides cost? </a:t>
          </a:r>
        </a:p>
      </dsp:txBody>
      <dsp:txXfrm>
        <a:off x="29752" y="4266"/>
        <a:ext cx="1819992" cy="1091995"/>
      </dsp:txXfrm>
    </dsp:sp>
    <dsp:sp modelId="{339BCB13-88B3-494A-AAD5-F9DF0A43447D}">
      <dsp:nvSpPr>
        <dsp:cNvPr id="0" name=""/>
        <dsp:cNvSpPr/>
      </dsp:nvSpPr>
      <dsp:spPr>
        <a:xfrm>
          <a:off x="939748" y="1094462"/>
          <a:ext cx="2238591" cy="387998"/>
        </a:xfrm>
        <a:custGeom>
          <a:avLst/>
          <a:gdLst/>
          <a:ahLst/>
          <a:cxnLst/>
          <a:rect l="0" t="0" r="0" b="0"/>
          <a:pathLst>
            <a:path>
              <a:moveTo>
                <a:pt x="2238591" y="0"/>
              </a:moveTo>
              <a:lnTo>
                <a:pt x="2238591" y="211099"/>
              </a:lnTo>
              <a:lnTo>
                <a:pt x="0" y="211099"/>
              </a:lnTo>
              <a:lnTo>
                <a:pt x="0" y="38799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02109" y="1286366"/>
        <a:ext cx="113869" cy="4190"/>
      </dsp:txXfrm>
    </dsp:sp>
    <dsp:sp modelId="{B256F940-22C9-4178-8830-9BA12A3BE585}">
      <dsp:nvSpPr>
        <dsp:cNvPr id="0" name=""/>
        <dsp:cNvSpPr/>
      </dsp:nvSpPr>
      <dsp:spPr>
        <a:xfrm>
          <a:off x="2268343" y="4266"/>
          <a:ext cx="1819992" cy="1091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93611" rIns="89181" bIns="93611" numCol="1" spcCol="1270" anchor="ctr" anchorCtr="0">
          <a:noAutofit/>
        </a:bodyPr>
        <a:lstStyle/>
        <a:p>
          <a:pPr marL="0" lvl="0" indent="0" algn="ctr" defTabSz="533400">
            <a:lnSpc>
              <a:spcPct val="90000"/>
            </a:lnSpc>
            <a:spcBef>
              <a:spcPct val="0"/>
            </a:spcBef>
            <a:spcAft>
              <a:spcPct val="35000"/>
            </a:spcAft>
            <a:buNone/>
          </a:pPr>
          <a:r>
            <a:rPr lang="en-US" sz="1200" kern="1200"/>
            <a:t>What method is used to charge for rides? Is it calculated by mileage or by time?</a:t>
          </a:r>
        </a:p>
      </dsp:txBody>
      <dsp:txXfrm>
        <a:off x="2268343" y="4266"/>
        <a:ext cx="1819992" cy="1091995"/>
      </dsp:txXfrm>
    </dsp:sp>
    <dsp:sp modelId="{38EE8FE9-3730-44FF-B3D2-988234B571DF}">
      <dsp:nvSpPr>
        <dsp:cNvPr id="0" name=""/>
        <dsp:cNvSpPr/>
      </dsp:nvSpPr>
      <dsp:spPr>
        <a:xfrm>
          <a:off x="1847945" y="2015138"/>
          <a:ext cx="387998" cy="91440"/>
        </a:xfrm>
        <a:custGeom>
          <a:avLst/>
          <a:gdLst/>
          <a:ahLst/>
          <a:cxnLst/>
          <a:rect l="0" t="0" r="0" b="0"/>
          <a:pathLst>
            <a:path>
              <a:moveTo>
                <a:pt x="0" y="45720"/>
              </a:moveTo>
              <a:lnTo>
                <a:pt x="3879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1479" y="2058763"/>
        <a:ext cx="20929" cy="4190"/>
      </dsp:txXfrm>
    </dsp:sp>
    <dsp:sp modelId="{B05CE563-B5E0-4420-AB86-9C3D20909880}">
      <dsp:nvSpPr>
        <dsp:cNvPr id="0" name=""/>
        <dsp:cNvSpPr/>
      </dsp:nvSpPr>
      <dsp:spPr>
        <a:xfrm>
          <a:off x="29752" y="1514860"/>
          <a:ext cx="1819992" cy="1091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93611" rIns="89181" bIns="93611" numCol="1" spcCol="1270" anchor="ctr" anchorCtr="0">
          <a:noAutofit/>
        </a:bodyPr>
        <a:lstStyle/>
        <a:p>
          <a:pPr marL="0" lvl="0" indent="0" algn="ctr" defTabSz="533400">
            <a:lnSpc>
              <a:spcPct val="90000"/>
            </a:lnSpc>
            <a:spcBef>
              <a:spcPct val="0"/>
            </a:spcBef>
            <a:spcAft>
              <a:spcPct val="35000"/>
            </a:spcAft>
            <a:buNone/>
          </a:pPr>
          <a:r>
            <a:rPr lang="en-US" sz="1200" kern="1200"/>
            <a:t>How far in advance you need to make a reservation?</a:t>
          </a:r>
        </a:p>
      </dsp:txBody>
      <dsp:txXfrm>
        <a:off x="29752" y="1514860"/>
        <a:ext cx="1819992" cy="1091995"/>
      </dsp:txXfrm>
    </dsp:sp>
    <dsp:sp modelId="{F5AE039B-6B92-462B-B8CC-360832F8497A}">
      <dsp:nvSpPr>
        <dsp:cNvPr id="0" name=""/>
        <dsp:cNvSpPr/>
      </dsp:nvSpPr>
      <dsp:spPr>
        <a:xfrm>
          <a:off x="939748" y="2605056"/>
          <a:ext cx="2238591" cy="387998"/>
        </a:xfrm>
        <a:custGeom>
          <a:avLst/>
          <a:gdLst/>
          <a:ahLst/>
          <a:cxnLst/>
          <a:rect l="0" t="0" r="0" b="0"/>
          <a:pathLst>
            <a:path>
              <a:moveTo>
                <a:pt x="2238591" y="0"/>
              </a:moveTo>
              <a:lnTo>
                <a:pt x="2238591" y="211099"/>
              </a:lnTo>
              <a:lnTo>
                <a:pt x="0" y="211099"/>
              </a:lnTo>
              <a:lnTo>
                <a:pt x="0" y="38799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02109" y="2796960"/>
        <a:ext cx="113869" cy="4190"/>
      </dsp:txXfrm>
    </dsp:sp>
    <dsp:sp modelId="{E5BA1BE3-A1B5-49ED-B30A-5A702BD8D58F}">
      <dsp:nvSpPr>
        <dsp:cNvPr id="0" name=""/>
        <dsp:cNvSpPr/>
      </dsp:nvSpPr>
      <dsp:spPr>
        <a:xfrm>
          <a:off x="2268343" y="1514860"/>
          <a:ext cx="1819992" cy="1091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93611" rIns="89181" bIns="93611" numCol="1" spcCol="1270" anchor="ctr" anchorCtr="0">
          <a:noAutofit/>
        </a:bodyPr>
        <a:lstStyle/>
        <a:p>
          <a:pPr marL="0" lvl="0" indent="0" algn="ctr" defTabSz="533400">
            <a:lnSpc>
              <a:spcPct val="90000"/>
            </a:lnSpc>
            <a:spcBef>
              <a:spcPct val="0"/>
            </a:spcBef>
            <a:spcAft>
              <a:spcPct val="35000"/>
            </a:spcAft>
            <a:buNone/>
          </a:pPr>
          <a:r>
            <a:rPr lang="en-US" sz="1200" kern="1200"/>
            <a:t>Are the vehicles accessible if you use a wheelchair or walker? </a:t>
          </a:r>
        </a:p>
      </dsp:txBody>
      <dsp:txXfrm>
        <a:off x="2268343" y="1514860"/>
        <a:ext cx="1819992" cy="1091995"/>
      </dsp:txXfrm>
    </dsp:sp>
    <dsp:sp modelId="{0A4195EA-25AA-453B-8D11-A55725180ABE}">
      <dsp:nvSpPr>
        <dsp:cNvPr id="0" name=""/>
        <dsp:cNvSpPr/>
      </dsp:nvSpPr>
      <dsp:spPr>
        <a:xfrm>
          <a:off x="1847945" y="3525732"/>
          <a:ext cx="387998" cy="91440"/>
        </a:xfrm>
        <a:custGeom>
          <a:avLst/>
          <a:gdLst/>
          <a:ahLst/>
          <a:cxnLst/>
          <a:rect l="0" t="0" r="0" b="0"/>
          <a:pathLst>
            <a:path>
              <a:moveTo>
                <a:pt x="0" y="45720"/>
              </a:moveTo>
              <a:lnTo>
                <a:pt x="3879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1479" y="3569357"/>
        <a:ext cx="20929" cy="4190"/>
      </dsp:txXfrm>
    </dsp:sp>
    <dsp:sp modelId="{A861B78A-0E30-4055-9DA6-A3883CB970F7}">
      <dsp:nvSpPr>
        <dsp:cNvPr id="0" name=""/>
        <dsp:cNvSpPr/>
      </dsp:nvSpPr>
      <dsp:spPr>
        <a:xfrm>
          <a:off x="29752" y="3025454"/>
          <a:ext cx="1819992" cy="1091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93611" rIns="89181" bIns="93611" numCol="1" spcCol="1270" anchor="ctr" anchorCtr="0">
          <a:noAutofit/>
        </a:bodyPr>
        <a:lstStyle/>
        <a:p>
          <a:pPr marL="0" lvl="0" indent="0" algn="ctr" defTabSz="533400">
            <a:lnSpc>
              <a:spcPct val="90000"/>
            </a:lnSpc>
            <a:spcBef>
              <a:spcPct val="0"/>
            </a:spcBef>
            <a:spcAft>
              <a:spcPct val="35000"/>
            </a:spcAft>
            <a:buNone/>
          </a:pPr>
          <a:r>
            <a:rPr lang="en-US" sz="1200" kern="1200"/>
            <a:t>Will drivers help you in or out of the car if you need assistance or have packages? </a:t>
          </a:r>
        </a:p>
      </dsp:txBody>
      <dsp:txXfrm>
        <a:off x="29752" y="3025454"/>
        <a:ext cx="1819992" cy="1091995"/>
      </dsp:txXfrm>
    </dsp:sp>
    <dsp:sp modelId="{09285ACC-E20F-48EC-8876-AE0A1295E30E}">
      <dsp:nvSpPr>
        <dsp:cNvPr id="0" name=""/>
        <dsp:cNvSpPr/>
      </dsp:nvSpPr>
      <dsp:spPr>
        <a:xfrm>
          <a:off x="939748" y="4115650"/>
          <a:ext cx="2238591" cy="387998"/>
        </a:xfrm>
        <a:custGeom>
          <a:avLst/>
          <a:gdLst/>
          <a:ahLst/>
          <a:cxnLst/>
          <a:rect l="0" t="0" r="0" b="0"/>
          <a:pathLst>
            <a:path>
              <a:moveTo>
                <a:pt x="2238591" y="0"/>
              </a:moveTo>
              <a:lnTo>
                <a:pt x="2238591" y="211099"/>
              </a:lnTo>
              <a:lnTo>
                <a:pt x="0" y="211099"/>
              </a:lnTo>
              <a:lnTo>
                <a:pt x="0" y="38799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02109" y="4307554"/>
        <a:ext cx="113869" cy="4190"/>
      </dsp:txXfrm>
    </dsp:sp>
    <dsp:sp modelId="{1D3613AC-BC15-4AFF-BDE0-2A3EEF2E28A0}">
      <dsp:nvSpPr>
        <dsp:cNvPr id="0" name=""/>
        <dsp:cNvSpPr/>
      </dsp:nvSpPr>
      <dsp:spPr>
        <a:xfrm>
          <a:off x="2268343" y="3025454"/>
          <a:ext cx="1819992" cy="1091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93611" rIns="89181" bIns="93611" numCol="1" spcCol="1270" anchor="ctr" anchorCtr="0">
          <a:noAutofit/>
        </a:bodyPr>
        <a:lstStyle/>
        <a:p>
          <a:pPr marL="0" lvl="0" indent="0" algn="ctr" defTabSz="533400">
            <a:lnSpc>
              <a:spcPct val="90000"/>
            </a:lnSpc>
            <a:spcBef>
              <a:spcPct val="0"/>
            </a:spcBef>
            <a:spcAft>
              <a:spcPct val="35000"/>
            </a:spcAft>
            <a:buNone/>
          </a:pPr>
          <a:r>
            <a:rPr lang="en-US" sz="1200" kern="1200"/>
            <a:t>What areas do the cars serve? Is there a maximum distance a driver will take you? </a:t>
          </a:r>
        </a:p>
      </dsp:txBody>
      <dsp:txXfrm>
        <a:off x="2268343" y="3025454"/>
        <a:ext cx="1819992" cy="1091995"/>
      </dsp:txXfrm>
    </dsp:sp>
    <dsp:sp modelId="{7412031B-B5A3-4810-BA0F-FFFB71495092}">
      <dsp:nvSpPr>
        <dsp:cNvPr id="0" name=""/>
        <dsp:cNvSpPr/>
      </dsp:nvSpPr>
      <dsp:spPr>
        <a:xfrm>
          <a:off x="1847945" y="5036326"/>
          <a:ext cx="387998" cy="91440"/>
        </a:xfrm>
        <a:custGeom>
          <a:avLst/>
          <a:gdLst/>
          <a:ahLst/>
          <a:cxnLst/>
          <a:rect l="0" t="0" r="0" b="0"/>
          <a:pathLst>
            <a:path>
              <a:moveTo>
                <a:pt x="0" y="45720"/>
              </a:moveTo>
              <a:lnTo>
                <a:pt x="3879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1479" y="5079951"/>
        <a:ext cx="20929" cy="4190"/>
      </dsp:txXfrm>
    </dsp:sp>
    <dsp:sp modelId="{1374DDF4-4367-404E-B99D-EE6A20761AA3}">
      <dsp:nvSpPr>
        <dsp:cNvPr id="0" name=""/>
        <dsp:cNvSpPr/>
      </dsp:nvSpPr>
      <dsp:spPr>
        <a:xfrm>
          <a:off x="29752" y="4536048"/>
          <a:ext cx="1819992" cy="1091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93611" rIns="89181" bIns="93611" numCol="1" spcCol="1270" anchor="ctr" anchorCtr="0">
          <a:noAutofit/>
        </a:bodyPr>
        <a:lstStyle/>
        <a:p>
          <a:pPr marL="0" lvl="0" indent="0" algn="ctr" defTabSz="533400">
            <a:lnSpc>
              <a:spcPct val="90000"/>
            </a:lnSpc>
            <a:spcBef>
              <a:spcPct val="0"/>
            </a:spcBef>
            <a:spcAft>
              <a:spcPct val="35000"/>
            </a:spcAft>
            <a:buNone/>
          </a:pPr>
          <a:r>
            <a:rPr lang="en-US" sz="1200" kern="1200"/>
            <a:t>Are drivers properly licensed, insured, and checked by appropriate agencies?</a:t>
          </a:r>
        </a:p>
      </dsp:txBody>
      <dsp:txXfrm>
        <a:off x="29752" y="4536048"/>
        <a:ext cx="1819992" cy="1091995"/>
      </dsp:txXfrm>
    </dsp:sp>
    <dsp:sp modelId="{915A4228-F483-4EFD-8A3A-DFB0B6A88467}">
      <dsp:nvSpPr>
        <dsp:cNvPr id="0" name=""/>
        <dsp:cNvSpPr/>
      </dsp:nvSpPr>
      <dsp:spPr>
        <a:xfrm>
          <a:off x="2268343" y="4536048"/>
          <a:ext cx="1819992" cy="1091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93611" rIns="89181" bIns="93611" numCol="1" spcCol="1270" anchor="ctr" anchorCtr="0">
          <a:noAutofit/>
        </a:bodyPr>
        <a:lstStyle/>
        <a:p>
          <a:pPr marL="0" lvl="0" indent="0" algn="ctr" defTabSz="533400">
            <a:lnSpc>
              <a:spcPct val="90000"/>
            </a:lnSpc>
            <a:spcBef>
              <a:spcPct val="0"/>
            </a:spcBef>
            <a:spcAft>
              <a:spcPct val="35000"/>
            </a:spcAft>
            <a:buNone/>
          </a:pPr>
          <a:r>
            <a:rPr lang="en-US" sz="1200" kern="1200"/>
            <a:t>Do drivers use their own vehicles? If so, are they properly inspected, registered and insured? Do they have safety belts and other safety features? </a:t>
          </a:r>
        </a:p>
      </dsp:txBody>
      <dsp:txXfrm>
        <a:off x="2268343" y="4536048"/>
        <a:ext cx="1819992" cy="10919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650AD-3DE3-458B-8F77-FB1C98F07753}"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A66FD-463E-4D90-9410-D80CAD6325D9}" type="slidenum">
              <a:rPr lang="en-US" smtClean="0"/>
              <a:t>‹#›</a:t>
            </a:fld>
            <a:endParaRPr lang="en-US"/>
          </a:p>
        </p:txBody>
      </p:sp>
    </p:spTree>
    <p:extLst>
      <p:ext uri="{BB962C8B-B14F-4D97-AF65-F5344CB8AC3E}">
        <p14:creationId xmlns:p14="http://schemas.microsoft.com/office/powerpoint/2010/main" val="156128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A66FD-463E-4D90-9410-D80CAD6325D9}" type="slidenum">
              <a:rPr lang="en-US" smtClean="0"/>
              <a:t>5</a:t>
            </a:fld>
            <a:endParaRPr lang="en-US"/>
          </a:p>
        </p:txBody>
      </p:sp>
    </p:spTree>
    <p:extLst>
      <p:ext uri="{BB962C8B-B14F-4D97-AF65-F5344CB8AC3E}">
        <p14:creationId xmlns:p14="http://schemas.microsoft.com/office/powerpoint/2010/main" val="165372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2A38-165A-0E8E-F6AC-A3E7C22E00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45F52-F5DE-4FA4-17AE-00669275A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F92F5-97A3-DECB-C483-700B8E0CC812}"/>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5" name="Footer Placeholder 4">
            <a:extLst>
              <a:ext uri="{FF2B5EF4-FFF2-40B4-BE49-F238E27FC236}">
                <a16:creationId xmlns:a16="http://schemas.microsoft.com/office/drawing/2014/main" id="{62A531B6-980A-D54B-4C25-9F11FD980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6534F-976D-AAE9-2491-36958AC6508D}"/>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1554956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C897-C2FE-314F-0625-A72DEC1B56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2E960-1C85-5490-E85B-61CF7174DE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F045E-967D-E232-C243-71A262903ADD}"/>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5" name="Footer Placeholder 4">
            <a:extLst>
              <a:ext uri="{FF2B5EF4-FFF2-40B4-BE49-F238E27FC236}">
                <a16:creationId xmlns:a16="http://schemas.microsoft.com/office/drawing/2014/main" id="{F248FA6A-C4A5-514D-F70E-40FBF3DC6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7F139-5965-F7CA-4ECF-CDC30F685F69}"/>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31702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94304-6399-38C4-F62C-7421417C6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C86525-1783-C106-5BB5-E5F45B150E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6B21F-3AE8-9DFA-F10F-940A74A0C59D}"/>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5" name="Footer Placeholder 4">
            <a:extLst>
              <a:ext uri="{FF2B5EF4-FFF2-40B4-BE49-F238E27FC236}">
                <a16:creationId xmlns:a16="http://schemas.microsoft.com/office/drawing/2014/main" id="{EF93C9EC-1EDE-83F0-C1E9-75E4281B1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8D075-B04E-17AE-8183-E6664884F0F7}"/>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351148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698-217E-7FDE-6D91-668E8175D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CBF1A-D7C2-8829-66F1-5D0ACBB3D0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28080-9252-9379-184D-67C67C90A696}"/>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5" name="Footer Placeholder 4">
            <a:extLst>
              <a:ext uri="{FF2B5EF4-FFF2-40B4-BE49-F238E27FC236}">
                <a16:creationId xmlns:a16="http://schemas.microsoft.com/office/drawing/2014/main" id="{B62DD79D-26EC-6C8F-091A-82944D18A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2C27D-30A2-2C47-3439-156BD21F02B5}"/>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190928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1F26-7320-BF30-4E23-C6C6739A17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A6B584-58B7-5AE3-7109-75756470AE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1AEEE3-FD6A-32BD-3C9C-BD8D1925746E}"/>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5" name="Footer Placeholder 4">
            <a:extLst>
              <a:ext uri="{FF2B5EF4-FFF2-40B4-BE49-F238E27FC236}">
                <a16:creationId xmlns:a16="http://schemas.microsoft.com/office/drawing/2014/main" id="{1632969F-142B-5D19-30AD-00743049B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66A9E-A19E-68D7-4500-5E8D1D49E715}"/>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3473565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59B4-77E4-5B8E-127D-0C9C79B05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2AB1C-FA99-85B0-69A9-A7C82062BA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B873C8-4FEF-402E-DC41-E44C82537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0B3E4A-25CD-1125-03CE-F3E967C7B156}"/>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6" name="Footer Placeholder 5">
            <a:extLst>
              <a:ext uri="{FF2B5EF4-FFF2-40B4-BE49-F238E27FC236}">
                <a16:creationId xmlns:a16="http://schemas.microsoft.com/office/drawing/2014/main" id="{F79166EF-070E-7E15-607D-A6A587120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04CFD-D138-B4E3-9108-246FBB70CAB3}"/>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111821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3FE5-E6A7-AF58-ABA6-E4644A565B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D45D0B-D742-F541-AA09-4CA970DC5A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AD41D9-5618-0B41-11F3-36A41FC114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1CA05C-4C8E-9162-C81D-5C74D8CB7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D6A1DB-D325-4CF2-489B-083857C862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69600F-DAA6-831B-59B9-3FC3F93C3E63}"/>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8" name="Footer Placeholder 7">
            <a:extLst>
              <a:ext uri="{FF2B5EF4-FFF2-40B4-BE49-F238E27FC236}">
                <a16:creationId xmlns:a16="http://schemas.microsoft.com/office/drawing/2014/main" id="{447A6339-B4D2-A32D-0CD0-FDF603DEF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4E3A1A-7391-BE3F-9F0F-D1893DC0E22A}"/>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2253916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144C-31C1-D7E6-5DE3-80269DB960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95713C-62C2-9848-140B-EC8319D99EB6}"/>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4" name="Footer Placeholder 3">
            <a:extLst>
              <a:ext uri="{FF2B5EF4-FFF2-40B4-BE49-F238E27FC236}">
                <a16:creationId xmlns:a16="http://schemas.microsoft.com/office/drawing/2014/main" id="{FF9DE4CA-5B6F-5423-19AB-A23A2FC62C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D2497A-18B8-26C0-0B53-3D0915A852B5}"/>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4240132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57376-414B-6E9A-0672-82AD988F2724}"/>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3" name="Footer Placeholder 2">
            <a:extLst>
              <a:ext uri="{FF2B5EF4-FFF2-40B4-BE49-F238E27FC236}">
                <a16:creationId xmlns:a16="http://schemas.microsoft.com/office/drawing/2014/main" id="{2D089EC7-EF4F-80F0-2E2A-42FA012599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32B7C4-CFC1-AF1D-1AC1-7ADB5F5D200F}"/>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414046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4D94-A8D6-9DD4-5291-791412C58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0A405-0E73-3926-0222-35EC94B22B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C7608B-4772-5836-AE4E-D6EE7F0E5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1E35D-E4EB-6431-0C87-452FBC45C856}"/>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6" name="Footer Placeholder 5">
            <a:extLst>
              <a:ext uri="{FF2B5EF4-FFF2-40B4-BE49-F238E27FC236}">
                <a16:creationId xmlns:a16="http://schemas.microsoft.com/office/drawing/2014/main" id="{435401F1-A9B7-3062-D925-3C06481D31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AFAD1-6252-AF9D-440A-D7FBC001FF16}"/>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249871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9218-B911-0FF1-F353-9CA4EB58D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84979E-185E-1201-9FA1-BC6655EC9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06AA0F-7887-FD7B-8798-ABE4FFAA9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99FE9-C9EA-9EDF-9B23-CCCA5BEA09B3}"/>
              </a:ext>
            </a:extLst>
          </p:cNvPr>
          <p:cNvSpPr>
            <a:spLocks noGrp="1"/>
          </p:cNvSpPr>
          <p:nvPr>
            <p:ph type="dt" sz="half" idx="10"/>
          </p:nvPr>
        </p:nvSpPr>
        <p:spPr/>
        <p:txBody>
          <a:bodyPr/>
          <a:lstStyle/>
          <a:p>
            <a:fld id="{E89CB5B9-A1ED-4269-A2BC-BEB1D7AEAE73}" type="datetimeFigureOut">
              <a:rPr lang="en-US" smtClean="0"/>
              <a:t>7/27/2023</a:t>
            </a:fld>
            <a:endParaRPr lang="en-US"/>
          </a:p>
        </p:txBody>
      </p:sp>
      <p:sp>
        <p:nvSpPr>
          <p:cNvPr id="6" name="Footer Placeholder 5">
            <a:extLst>
              <a:ext uri="{FF2B5EF4-FFF2-40B4-BE49-F238E27FC236}">
                <a16:creationId xmlns:a16="http://schemas.microsoft.com/office/drawing/2014/main" id="{E9B46A35-2197-F323-72CB-82A1A2B54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C75D2-296E-7420-3D77-CCF1D39564D9}"/>
              </a:ext>
            </a:extLst>
          </p:cNvPr>
          <p:cNvSpPr>
            <a:spLocks noGrp="1"/>
          </p:cNvSpPr>
          <p:nvPr>
            <p:ph type="sldNum" sz="quarter" idx="12"/>
          </p:nvPr>
        </p:nvSpPr>
        <p:spPr/>
        <p:txBody>
          <a:bodyPr/>
          <a:lstStyle/>
          <a:p>
            <a:fld id="{4E4750A4-C8E2-48E9-8814-FF4721AB6533}" type="slidenum">
              <a:rPr lang="en-US" smtClean="0"/>
              <a:t>‹#›</a:t>
            </a:fld>
            <a:endParaRPr lang="en-US"/>
          </a:p>
        </p:txBody>
      </p:sp>
    </p:spTree>
    <p:extLst>
      <p:ext uri="{BB962C8B-B14F-4D97-AF65-F5344CB8AC3E}">
        <p14:creationId xmlns:p14="http://schemas.microsoft.com/office/powerpoint/2010/main" val="121462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076C2-DEF3-287F-6600-BFA18238E0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2A8C53-3AAC-0903-75E4-4085F2AE02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6C25D-53E6-4812-92B1-D456DF1EE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CB5B9-A1ED-4269-A2BC-BEB1D7AEAE73}" type="datetimeFigureOut">
              <a:rPr lang="en-US" smtClean="0"/>
              <a:t>7/27/2023</a:t>
            </a:fld>
            <a:endParaRPr lang="en-US"/>
          </a:p>
        </p:txBody>
      </p:sp>
      <p:sp>
        <p:nvSpPr>
          <p:cNvPr id="5" name="Footer Placeholder 4">
            <a:extLst>
              <a:ext uri="{FF2B5EF4-FFF2-40B4-BE49-F238E27FC236}">
                <a16:creationId xmlns:a16="http://schemas.microsoft.com/office/drawing/2014/main" id="{11E4271A-8F9F-0630-9E02-44E116974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C82F41-8FC8-1ACA-385C-C7835F84C2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750A4-C8E2-48E9-8814-FF4721AB6533}" type="slidenum">
              <a:rPr lang="en-US" smtClean="0"/>
              <a:t>‹#›</a:t>
            </a:fld>
            <a:endParaRPr lang="en-US"/>
          </a:p>
        </p:txBody>
      </p:sp>
    </p:spTree>
    <p:extLst>
      <p:ext uri="{BB962C8B-B14F-4D97-AF65-F5344CB8AC3E}">
        <p14:creationId xmlns:p14="http://schemas.microsoft.com/office/powerpoint/2010/main" val="92975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ftds.phhp.ufl.edu/us/"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4.jpeg"/><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www.alz.org/help-support/caregiving/safety/dementia-driving" TargetMode="External"/><Relationship Id="rId13" Type="http://schemas.openxmlformats.org/officeDocument/2006/relationships/hyperlink" Target="https://www.aota.org/~/media/Corporate/Files/Practice/Aging/Driving/evidence-basedconsensus-statements-driving-community-mobility.pdf" TargetMode="External"/><Relationship Id="rId3" Type="http://schemas.openxmlformats.org/officeDocument/2006/relationships/hyperlink" Target="https://www.aota.org/practice/clinical-topics/driving-community-mobility" TargetMode="External"/><Relationship Id="rId7" Type="http://schemas.openxmlformats.org/officeDocument/2006/relationships/hyperlink" Target="https://www.aao.org/education/eye-care-for-older-adults" TargetMode="External"/><Relationship Id="rId12" Type="http://schemas.openxmlformats.org/officeDocument/2006/relationships/hyperlink" Target="https://exchange.aaa.com/wp-content/uploads/2021/03/Driver-65-Plus.pdf" TargetMode="External"/><Relationship Id="rId2" Type="http://schemas.openxmlformats.org/officeDocument/2006/relationships/hyperlink" Target="https://www.nhtsa.gov/sites/nhtsa.gov/files/812228_cliniciansguidetoolderdrivers.pdf" TargetMode="External"/><Relationship Id="rId1" Type="http://schemas.openxmlformats.org/officeDocument/2006/relationships/slideLayout" Target="../slideLayouts/slideLayout2.xml"/><Relationship Id="rId6" Type="http://schemas.openxmlformats.org/officeDocument/2006/relationships/hyperlink" Target="https://www.roadsafeseniors.org/sites/default/files/resources/document/What_To-Expect_Referred_DRS_Handout.pdf" TargetMode="External"/><Relationship Id="rId11" Type="http://schemas.openxmlformats.org/officeDocument/2006/relationships/hyperlink" Target="https://www.nhtsa.gov/road-safety/adapted-vehicles" TargetMode="External"/><Relationship Id="rId5" Type="http://schemas.openxmlformats.org/officeDocument/2006/relationships/hyperlink" Target="https://exchange.aaa.com/wp-content/uploads/2021/03/Senior-Transportation-Mobility-Planner.pdf" TargetMode="External"/><Relationship Id="rId10" Type="http://schemas.openxmlformats.org/officeDocument/2006/relationships/hyperlink" Target="https://www.nhtsa.gov/road-safety/teen-driving" TargetMode="External"/><Relationship Id="rId4" Type="http://schemas.openxmlformats.org/officeDocument/2006/relationships/hyperlink" Target="https://www.aded.net/default.aspx" TargetMode="External"/><Relationship Id="rId9" Type="http://schemas.openxmlformats.org/officeDocument/2006/relationships/hyperlink" Target="https://www.nhtsa.gov/road-safety/older-driver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admin@coastaltherapyFL.com"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hyperlink" Target="http://www.coastaltherapyfl.com/"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3EDD48A-CF3C-02DA-FB69-CB98E33F9CAD}"/>
              </a:ext>
            </a:extLst>
          </p:cNvPr>
          <p:cNvPicPr>
            <a:picLocks noChangeAspect="1"/>
          </p:cNvPicPr>
          <p:nvPr/>
        </p:nvPicPr>
        <p:blipFill rotWithShape="1">
          <a:blip r:embed="rId2">
            <a:alphaModFix amt="50000"/>
          </a:blip>
          <a:srcRect b="15414"/>
          <a:stretch/>
        </p:blipFill>
        <p:spPr>
          <a:xfrm>
            <a:off x="20" y="1"/>
            <a:ext cx="12191980" cy="6857999"/>
          </a:xfrm>
          <a:prstGeom prst="rect">
            <a:avLst/>
          </a:prstGeom>
        </p:spPr>
      </p:pic>
      <p:sp>
        <p:nvSpPr>
          <p:cNvPr id="2" name="Title 1">
            <a:extLst>
              <a:ext uri="{FF2B5EF4-FFF2-40B4-BE49-F238E27FC236}">
                <a16:creationId xmlns:a16="http://schemas.microsoft.com/office/drawing/2014/main" id="{302C0DA9-1359-7140-2DD1-7FA6649BFB4A}"/>
              </a:ext>
            </a:extLst>
          </p:cNvPr>
          <p:cNvSpPr>
            <a:spLocks noGrp="1"/>
          </p:cNvSpPr>
          <p:nvPr>
            <p:ph type="ctrTitle"/>
          </p:nvPr>
        </p:nvSpPr>
        <p:spPr>
          <a:xfrm>
            <a:off x="1524000" y="1122362"/>
            <a:ext cx="9144000" cy="2900518"/>
          </a:xfrm>
        </p:spPr>
        <p:txBody>
          <a:bodyPr>
            <a:normAutofit/>
          </a:bodyPr>
          <a:lstStyle/>
          <a:p>
            <a:pPr marL="0" marR="0">
              <a:spcBef>
                <a:spcPts val="0"/>
              </a:spcBef>
              <a:spcAft>
                <a:spcPts val="800"/>
              </a:spcAft>
            </a:pPr>
            <a:r>
              <a:rPr lang="en-US" sz="42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Empowering Guardians: </a:t>
            </a:r>
            <a:br>
              <a:rPr lang="en-US" sz="42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2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Navigating Occupational Therapy and </a:t>
            </a:r>
            <a:br>
              <a:rPr lang="en-US" sz="42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2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Older </a:t>
            </a:r>
            <a:r>
              <a:rPr lang="en-US" sz="42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Adult Driving</a:t>
            </a:r>
            <a:endParaRPr lang="en-US" sz="42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610DB7A3-D776-EA03-C9A6-5F2E78279B2C}"/>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By: Jital Patel, OTR/L, CFPS, DRP</a:t>
            </a:r>
          </a:p>
          <a:p>
            <a:r>
              <a:rPr lang="en-US" dirty="0">
                <a:solidFill>
                  <a:srgbClr val="FFFFFF"/>
                </a:solidFill>
                <a:latin typeface="Times New Roman" panose="02020603050405020304" pitchFamily="18" charset="0"/>
                <a:cs typeface="Times New Roman" panose="02020603050405020304" pitchFamily="18" charset="0"/>
              </a:rPr>
              <a:t>July 27, 2023</a:t>
            </a:r>
          </a:p>
        </p:txBody>
      </p:sp>
    </p:spTree>
    <p:extLst>
      <p:ext uri="{BB962C8B-B14F-4D97-AF65-F5344CB8AC3E}">
        <p14:creationId xmlns:p14="http://schemas.microsoft.com/office/powerpoint/2010/main" val="19143134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in a suit getting into a red car&#10;&#10;Description automatically generated">
            <a:extLst>
              <a:ext uri="{FF2B5EF4-FFF2-40B4-BE49-F238E27FC236}">
                <a16:creationId xmlns:a16="http://schemas.microsoft.com/office/drawing/2014/main" id="{CAD5220F-F930-A4F3-B185-4941DFBC455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998" r="13808" b="6093"/>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BEF24A-0D91-E01E-0C7C-FADB12145427}"/>
              </a:ext>
            </a:extLst>
          </p:cNvPr>
          <p:cNvSpPr>
            <a:spLocks noGrp="1"/>
          </p:cNvSpPr>
          <p:nvPr>
            <p:ph type="title"/>
          </p:nvPr>
        </p:nvSpPr>
        <p:spPr>
          <a:xfrm>
            <a:off x="349279" y="495140"/>
            <a:ext cx="5724906" cy="1341881"/>
          </a:xfrm>
        </p:spPr>
        <p:txBody>
          <a:bodyPr vert="horz" lIns="91440" tIns="45720" rIns="91440" bIns="45720" rtlCol="0" anchor="b">
            <a:normAutofit/>
          </a:bodyPr>
          <a:lstStyle/>
          <a:p>
            <a:pPr algn="ctr"/>
            <a:r>
              <a:rPr lang="en-US" sz="3600" b="0" i="0" dirty="0">
                <a:solidFill>
                  <a:schemeClr val="bg1"/>
                </a:solidFill>
                <a:effectLst/>
                <a:latin typeface="Times New Roman" panose="02020603050405020304" pitchFamily="18" charset="0"/>
                <a:cs typeface="Times New Roman" panose="02020603050405020304" pitchFamily="18" charset="0"/>
              </a:rPr>
              <a:t>Assessing Driving Abilities</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8CAA6C-3878-57E7-C209-A6A2262EB82B}"/>
              </a:ext>
            </a:extLst>
          </p:cNvPr>
          <p:cNvSpPr>
            <a:spLocks noGrp="1"/>
          </p:cNvSpPr>
          <p:nvPr>
            <p:ph sz="half" idx="1"/>
          </p:nvPr>
        </p:nvSpPr>
        <p:spPr>
          <a:xfrm>
            <a:off x="369825" y="2826284"/>
            <a:ext cx="5726175" cy="3826543"/>
          </a:xfrm>
        </p:spPr>
        <p:txBody>
          <a:bodyPr vert="horz" lIns="91440" tIns="45720" rIns="91440" bIns="45720" rtlCol="0" anchor="t">
            <a:normAutofit fontScale="92500" lnSpcReduction="20000"/>
          </a:bodyPr>
          <a:lstStyle/>
          <a:p>
            <a:r>
              <a:rPr lang="en-US" sz="2400" b="0" i="0" dirty="0">
                <a:solidFill>
                  <a:schemeClr val="bg1"/>
                </a:solidFill>
                <a:effectLst/>
              </a:rPr>
              <a:t>Physical Challenges</a:t>
            </a:r>
          </a:p>
          <a:p>
            <a:pPr lvl="1"/>
            <a:r>
              <a:rPr lang="en-US" dirty="0">
                <a:solidFill>
                  <a:schemeClr val="bg1"/>
                </a:solidFill>
              </a:rPr>
              <a:t>r</a:t>
            </a:r>
            <a:r>
              <a:rPr lang="en-US" b="0" i="0" dirty="0">
                <a:solidFill>
                  <a:schemeClr val="bg1"/>
                </a:solidFill>
                <a:effectLst/>
              </a:rPr>
              <a:t>educed Mobility, Slower Reaction Time, Difficulty with Pedals</a:t>
            </a:r>
          </a:p>
          <a:p>
            <a:r>
              <a:rPr lang="en-US" sz="2400" b="0" i="0" dirty="0">
                <a:solidFill>
                  <a:schemeClr val="bg1"/>
                </a:solidFill>
                <a:effectLst/>
              </a:rPr>
              <a:t>Sensory Impairments</a:t>
            </a:r>
          </a:p>
          <a:p>
            <a:pPr lvl="1"/>
            <a:r>
              <a:rPr lang="en-US" b="0" i="0" dirty="0">
                <a:solidFill>
                  <a:schemeClr val="bg1"/>
                </a:solidFill>
                <a:effectLst/>
              </a:rPr>
              <a:t>Vision Changes</a:t>
            </a:r>
            <a:r>
              <a:rPr lang="en-US" dirty="0">
                <a:solidFill>
                  <a:schemeClr val="bg1"/>
                </a:solidFill>
              </a:rPr>
              <a:t>, Hearing Loss</a:t>
            </a:r>
            <a:endParaRPr lang="en-US" b="0" i="0" dirty="0">
              <a:solidFill>
                <a:schemeClr val="bg1"/>
              </a:solidFill>
              <a:effectLst/>
            </a:endParaRPr>
          </a:p>
          <a:p>
            <a:r>
              <a:rPr lang="en-US" sz="2400" b="0" i="0" dirty="0">
                <a:solidFill>
                  <a:schemeClr val="bg1"/>
                </a:solidFill>
                <a:effectLst/>
              </a:rPr>
              <a:t>Cognitive Changes</a:t>
            </a:r>
          </a:p>
          <a:p>
            <a:pPr lvl="1"/>
            <a:r>
              <a:rPr lang="en-US" b="0" i="0" dirty="0">
                <a:solidFill>
                  <a:schemeClr val="bg1"/>
                </a:solidFill>
                <a:effectLst/>
              </a:rPr>
              <a:t>Memory Issues</a:t>
            </a:r>
            <a:r>
              <a:rPr lang="en-US" dirty="0">
                <a:solidFill>
                  <a:schemeClr val="bg1"/>
                </a:solidFill>
              </a:rPr>
              <a:t>, </a:t>
            </a:r>
            <a:r>
              <a:rPr lang="en-US" b="0" i="0" dirty="0">
                <a:solidFill>
                  <a:schemeClr val="bg1"/>
                </a:solidFill>
                <a:effectLst/>
              </a:rPr>
              <a:t>Attention and Concentration</a:t>
            </a:r>
            <a:r>
              <a:rPr lang="en-US" dirty="0">
                <a:solidFill>
                  <a:schemeClr val="bg1"/>
                </a:solidFill>
              </a:rPr>
              <a:t>, </a:t>
            </a:r>
            <a:r>
              <a:rPr lang="en-US" b="0" i="0" dirty="0">
                <a:solidFill>
                  <a:schemeClr val="bg1"/>
                </a:solidFill>
                <a:effectLst/>
              </a:rPr>
              <a:t>Decision-Making</a:t>
            </a:r>
            <a:endParaRPr lang="en-US" dirty="0">
              <a:solidFill>
                <a:schemeClr val="bg1"/>
              </a:solidFill>
            </a:endParaRPr>
          </a:p>
          <a:p>
            <a:r>
              <a:rPr lang="en-US" sz="2400" b="0" i="0" dirty="0">
                <a:solidFill>
                  <a:schemeClr val="bg1"/>
                </a:solidFill>
                <a:effectLst/>
              </a:rPr>
              <a:t>Increased Anxiety or Fear</a:t>
            </a:r>
          </a:p>
          <a:p>
            <a:r>
              <a:rPr lang="en-US" sz="2400" dirty="0">
                <a:solidFill>
                  <a:schemeClr val="bg1"/>
                </a:solidFill>
              </a:rPr>
              <a:t>Avoidance Behavior</a:t>
            </a:r>
          </a:p>
          <a:p>
            <a:r>
              <a:rPr lang="en-US" sz="2400" b="0" i="0" dirty="0">
                <a:solidFill>
                  <a:schemeClr val="bg1"/>
                </a:solidFill>
                <a:effectLst/>
              </a:rPr>
              <a:t>Deteriorating Confidence</a:t>
            </a:r>
          </a:p>
        </p:txBody>
      </p:sp>
    </p:spTree>
    <p:extLst>
      <p:ext uri="{BB962C8B-B14F-4D97-AF65-F5344CB8AC3E}">
        <p14:creationId xmlns:p14="http://schemas.microsoft.com/office/powerpoint/2010/main" val="299489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8" name="Rectangle 92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0" name="Rectangle 923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2" name="Rectangle 924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4" name="Rectangle 924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BB63A-1EA7-5752-4B11-84E124B1D10B}"/>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3400" b="1" kern="1200">
                <a:solidFill>
                  <a:srgbClr val="FFFFFF"/>
                </a:solidFill>
                <a:effectLst/>
                <a:latin typeface="+mj-lt"/>
                <a:ea typeface="+mj-ea"/>
                <a:cs typeface="+mj-cs"/>
              </a:rPr>
              <a:t>“Is the older adult at increased risk of unsafe driving?” </a:t>
            </a:r>
            <a:endParaRPr lang="en-US" sz="3400" b="1" kern="1200">
              <a:solidFill>
                <a:srgbClr val="FFFFFF"/>
              </a:solidFill>
              <a:latin typeface="+mj-lt"/>
              <a:ea typeface="+mj-ea"/>
              <a:cs typeface="+mj-cs"/>
            </a:endParaRPr>
          </a:p>
        </p:txBody>
      </p:sp>
      <p:graphicFrame>
        <p:nvGraphicFramePr>
          <p:cNvPr id="9220" name="Text Placeholder 3">
            <a:extLst>
              <a:ext uri="{FF2B5EF4-FFF2-40B4-BE49-F238E27FC236}">
                <a16:creationId xmlns:a16="http://schemas.microsoft.com/office/drawing/2014/main" id="{8BFE0A34-EB36-CBE9-F638-88F5B9DF7744}"/>
              </a:ext>
            </a:extLst>
          </p:cNvPr>
          <p:cNvGraphicFramePr/>
          <p:nvPr>
            <p:extLst>
              <p:ext uri="{D42A27DB-BD31-4B8C-83A1-F6EECF244321}">
                <p14:modId xmlns:p14="http://schemas.microsoft.com/office/powerpoint/2010/main" val="378959138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92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 screen&#10;&#10;Description automatically generated with medium confidence">
            <a:extLst>
              <a:ext uri="{FF2B5EF4-FFF2-40B4-BE49-F238E27FC236}">
                <a16:creationId xmlns:a16="http://schemas.microsoft.com/office/drawing/2014/main" id="{92D61F09-BDF3-5A90-AC0F-CD4AE488E4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663" t="17063" r="26543" b="6746"/>
          <a:stretch/>
        </p:blipFill>
        <p:spPr>
          <a:xfrm>
            <a:off x="4010025" y="46413"/>
            <a:ext cx="4171950" cy="6765174"/>
          </a:xfrm>
        </p:spPr>
      </p:pic>
    </p:spTree>
    <p:extLst>
      <p:ext uri="{BB962C8B-B14F-4D97-AF65-F5344CB8AC3E}">
        <p14:creationId xmlns:p14="http://schemas.microsoft.com/office/powerpoint/2010/main" val="378060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F9F54200-630C-B1C4-4F2B-CD41E4D897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299" t="19568" r="32347" b="13286"/>
          <a:stretch/>
        </p:blipFill>
        <p:spPr>
          <a:xfrm>
            <a:off x="3241221" y="0"/>
            <a:ext cx="5388429" cy="6925596"/>
          </a:xfrm>
          <a:prstGeom prst="rect">
            <a:avLst/>
          </a:prstGeom>
        </p:spPr>
      </p:pic>
    </p:spTree>
    <p:extLst>
      <p:ext uri="{BB962C8B-B14F-4D97-AF65-F5344CB8AC3E}">
        <p14:creationId xmlns:p14="http://schemas.microsoft.com/office/powerpoint/2010/main" val="1595925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E560C2-30F4-FE41-D6C1-FB7342CE0CF4}"/>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4000" b="1" kern="1200">
                <a:solidFill>
                  <a:schemeClr val="tx1"/>
                </a:solidFill>
                <a:latin typeface="Palatino Linotype" panose="02040502050505030304" pitchFamily="18" charset="0"/>
              </a:rPr>
              <a:t>DRIVING SCREEN OR ASSESSMENT</a:t>
            </a:r>
          </a:p>
        </p:txBody>
      </p:sp>
      <p:sp>
        <p:nvSpPr>
          <p:cNvPr id="4" name="Text Placeholder 3">
            <a:extLst>
              <a:ext uri="{FF2B5EF4-FFF2-40B4-BE49-F238E27FC236}">
                <a16:creationId xmlns:a16="http://schemas.microsoft.com/office/drawing/2014/main" id="{7C78C023-6065-E30A-6550-7CC8DF888859}"/>
              </a:ext>
            </a:extLst>
          </p:cNvPr>
          <p:cNvSpPr>
            <a:spLocks noGrp="1"/>
          </p:cNvSpPr>
          <p:nvPr>
            <p:ph type="body" sz="half" idx="2"/>
          </p:nvPr>
        </p:nvSpPr>
        <p:spPr>
          <a:xfrm>
            <a:off x="693965" y="2405894"/>
            <a:ext cx="5766148" cy="3823456"/>
          </a:xfrm>
        </p:spPr>
        <p:txBody>
          <a:bodyPr vert="horz" lIns="91440" tIns="45720" rIns="91440" bIns="45720" rtlCol="0" anchor="t">
            <a:normAutofit/>
          </a:bodyPr>
          <a:lstStyle/>
          <a:p>
            <a:pPr marL="285750" indent="-228600">
              <a:buFont typeface="Arial" panose="020B0604020202020204" pitchFamily="34" charset="0"/>
              <a:buChar char="•"/>
            </a:pPr>
            <a:r>
              <a:rPr lang="en-US" sz="2800">
                <a:latin typeface="Palatino Linotype" panose="02040502050505030304" pitchFamily="18" charset="0"/>
              </a:rPr>
              <a:t>Primary message = </a:t>
            </a:r>
            <a:r>
              <a:rPr lang="en-US" sz="2800">
                <a:effectLst/>
                <a:latin typeface="Palatino Linotype" panose="02040502050505030304" pitchFamily="18" charset="0"/>
              </a:rPr>
              <a:t>concern and assistance</a:t>
            </a:r>
          </a:p>
          <a:p>
            <a:pPr marL="285750" indent="-228600">
              <a:buFont typeface="Arial" panose="020B0604020202020204" pitchFamily="34" charset="0"/>
              <a:buChar char="•"/>
            </a:pPr>
            <a:r>
              <a:rPr lang="en-US" sz="2800">
                <a:latin typeface="Palatino Linotype" panose="02040502050505030304" pitchFamily="18" charset="0"/>
              </a:rPr>
              <a:t>A</a:t>
            </a:r>
            <a:r>
              <a:rPr lang="en-US" sz="2800">
                <a:effectLst/>
                <a:latin typeface="Palatino Linotype" panose="02040502050505030304" pitchFamily="18" charset="0"/>
              </a:rPr>
              <a:t>void an adversarial position</a:t>
            </a:r>
            <a:endParaRPr lang="en-US" sz="2800">
              <a:latin typeface="Palatino Linotype" panose="02040502050505030304" pitchFamily="18" charset="0"/>
            </a:endParaRPr>
          </a:p>
          <a:p>
            <a:pPr marL="285750" indent="-228600">
              <a:buFont typeface="Arial" panose="020B0604020202020204" pitchFamily="34" charset="0"/>
              <a:buChar char="•"/>
            </a:pPr>
            <a:r>
              <a:rPr lang="en-US" sz="2800">
                <a:latin typeface="Palatino Linotype" panose="02040502050505030304" pitchFamily="18" charset="0"/>
              </a:rPr>
              <a:t>B</a:t>
            </a:r>
            <a:r>
              <a:rPr lang="en-US" sz="2800">
                <a:effectLst/>
                <a:latin typeface="Palatino Linotype" panose="02040502050505030304" pitchFamily="18" charset="0"/>
              </a:rPr>
              <a:t>egin with a commitment to explore all options</a:t>
            </a:r>
          </a:p>
          <a:p>
            <a:pPr marL="285750" indent="-228600">
              <a:buFont typeface="Arial" panose="020B0604020202020204" pitchFamily="34" charset="0"/>
              <a:buChar char="•"/>
            </a:pPr>
            <a:r>
              <a:rPr lang="en-US" sz="2800">
                <a:latin typeface="Palatino Linotype" panose="02040502050505030304" pitchFamily="18" charset="0"/>
              </a:rPr>
              <a:t>S</a:t>
            </a:r>
            <a:r>
              <a:rPr lang="en-US" sz="2800">
                <a:effectLst/>
                <a:latin typeface="Palatino Linotype" panose="02040502050505030304" pitchFamily="18" charset="0"/>
              </a:rPr>
              <a:t>creening and assessment are necessary to identify ways to help</a:t>
            </a:r>
            <a:endParaRPr lang="en-US" sz="2800">
              <a:latin typeface="Palatino Linotype" panose="02040502050505030304" pitchFamily="18"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afe Mobility For Life ~ Clinician's Guide to Older Drivers">
            <a:extLst>
              <a:ext uri="{FF2B5EF4-FFF2-40B4-BE49-F238E27FC236}">
                <a16:creationId xmlns:a16="http://schemas.microsoft.com/office/drawing/2014/main" id="{8EED3598-4969-FF55-FA66-BE80891B810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71" r="8888"/>
          <a:stretch/>
        </p:blipFill>
        <p:spPr bwMode="auto">
          <a:xfrm>
            <a:off x="6512633" y="238762"/>
            <a:ext cx="4868830" cy="641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732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2" name="Rectangle 1026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4" name="Rectangle 1026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11DBD4-ACCF-CB8C-284A-ED25CBC59FB8}"/>
              </a:ext>
            </a:extLst>
          </p:cNvPr>
          <p:cNvSpPr>
            <a:spLocks noGrp="1"/>
          </p:cNvSpPr>
          <p:nvPr>
            <p:ph type="title"/>
          </p:nvPr>
        </p:nvSpPr>
        <p:spPr>
          <a:xfrm>
            <a:off x="6590662" y="1236742"/>
            <a:ext cx="4805996" cy="4328205"/>
          </a:xfrm>
        </p:spPr>
        <p:txBody>
          <a:bodyPr vert="horz" lIns="91440" tIns="45720" rIns="91440" bIns="45720" rtlCol="0" anchor="t">
            <a:normAutofit fontScale="90000"/>
          </a:bodyPr>
          <a:lstStyle/>
          <a:p>
            <a:r>
              <a:rPr lang="en-US" sz="3600" kern="1200">
                <a:solidFill>
                  <a:schemeClr val="tx2"/>
                </a:solidFill>
                <a:effectLst/>
                <a:latin typeface="Palatino Linotype" panose="02040502050505030304" pitchFamily="18" charset="0"/>
              </a:rPr>
              <a:t>The goal of the assessment is to facilitate driving safety among older adults and assure that those who can drive safely are helped to do so for as long as possible.</a:t>
            </a:r>
            <a:br>
              <a:rPr lang="en-US" sz="3600" kern="1200">
                <a:solidFill>
                  <a:schemeClr val="tx2"/>
                </a:solidFill>
                <a:effectLst/>
                <a:latin typeface="Palatino Linotype" panose="02040502050505030304" pitchFamily="18" charset="0"/>
              </a:rPr>
            </a:br>
            <a:endParaRPr lang="en-US" sz="3600" kern="1200">
              <a:solidFill>
                <a:schemeClr val="tx2"/>
              </a:solidFill>
              <a:latin typeface="Palatino Linotype" panose="02040502050505030304" pitchFamily="18" charset="0"/>
            </a:endParaRPr>
          </a:p>
        </p:txBody>
      </p:sp>
      <p:pic>
        <p:nvPicPr>
          <p:cNvPr id="10242" name="Picture 2" descr="Driver Risk Assessment - Advanced Driving Academy">
            <a:extLst>
              <a:ext uri="{FF2B5EF4-FFF2-40B4-BE49-F238E27FC236}">
                <a16:creationId xmlns:a16="http://schemas.microsoft.com/office/drawing/2014/main" id="{E90D89F2-9855-8455-9651-69370E2B91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grpSp>
        <p:nvGrpSpPr>
          <p:cNvPr id="10266" name="Group 1026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0267" name="Freeform: Shape 1026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8" name="Freeform: Shape 1026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9" name="Freeform: Shape 1026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1375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3066E0D2-D99E-BFBF-BEFF-866A3BD417F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76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112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92DDC-8F49-FF04-D8E0-DEDEF43D0022}"/>
              </a:ext>
            </a:extLst>
          </p:cNvPr>
          <p:cNvSpPr>
            <a:spLocks noGrp="1"/>
          </p:cNvSpPr>
          <p:nvPr>
            <p:ph type="title"/>
          </p:nvPr>
        </p:nvSpPr>
        <p:spPr>
          <a:xfrm>
            <a:off x="7302044" y="381774"/>
            <a:ext cx="4393834" cy="1899912"/>
          </a:xfrm>
        </p:spPr>
        <p:txBody>
          <a:bodyPr vert="horz" lIns="91440" tIns="45720" rIns="91440" bIns="45720" rtlCol="0" anchor="ctr">
            <a:normAutofit fontScale="90000"/>
          </a:bodyPr>
          <a:lstStyle/>
          <a:p>
            <a:pPr algn="ctr"/>
            <a:r>
              <a:rPr lang="en-US" sz="3600" b="1">
                <a:effectLst/>
                <a:latin typeface="Palatino Linotype" panose="02040502050505030304" pitchFamily="18" charset="0"/>
                <a:ea typeface="Malgun Gothic Semilight" panose="020B0502040204020203" pitchFamily="34" charset="-128"/>
                <a:cs typeface="Malgun Gothic Semilight" panose="020B0502040204020203" pitchFamily="34" charset="-128"/>
              </a:rPr>
              <a:t>Process of Screening and Referral </a:t>
            </a:r>
            <a:br>
              <a:rPr lang="en-US" sz="3600" b="1">
                <a:effectLst/>
                <a:latin typeface="Palatino Linotype" panose="02040502050505030304" pitchFamily="18" charset="0"/>
                <a:ea typeface="Malgun Gothic Semilight" panose="020B0502040204020203" pitchFamily="34" charset="-128"/>
                <a:cs typeface="Malgun Gothic Semilight" panose="020B0502040204020203" pitchFamily="34" charset="-128"/>
              </a:rPr>
            </a:br>
            <a:endParaRPr lang="en-US" sz="3600" b="1">
              <a:latin typeface="Palatino Linotype" panose="02040502050505030304" pitchFamily="18" charset="0"/>
              <a:ea typeface="Malgun Gothic Semilight" panose="020B0502040204020203" pitchFamily="34" charset="-128"/>
              <a:cs typeface="Malgun Gothic Semilight" panose="020B0502040204020203" pitchFamily="34" charset="-128"/>
            </a:endParaRPr>
          </a:p>
        </p:txBody>
      </p:sp>
      <p:sp>
        <p:nvSpPr>
          <p:cNvPr id="6" name="Plus Sign 5">
            <a:extLst>
              <a:ext uri="{FF2B5EF4-FFF2-40B4-BE49-F238E27FC236}">
                <a16:creationId xmlns:a16="http://schemas.microsoft.com/office/drawing/2014/main" id="{4C0319F8-742D-3D4D-7D31-8B1F75888860}"/>
              </a:ext>
            </a:extLst>
          </p:cNvPr>
          <p:cNvSpPr/>
          <p:nvPr/>
        </p:nvSpPr>
        <p:spPr>
          <a:xfrm>
            <a:off x="9198728" y="3112772"/>
            <a:ext cx="600465" cy="51184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s 6">
            <a:extLst>
              <a:ext uri="{FF2B5EF4-FFF2-40B4-BE49-F238E27FC236}">
                <a16:creationId xmlns:a16="http://schemas.microsoft.com/office/drawing/2014/main" id="{72183B7A-28DC-613D-34C3-EEC247A4ACC8}"/>
              </a:ext>
            </a:extLst>
          </p:cNvPr>
          <p:cNvSpPr/>
          <p:nvPr/>
        </p:nvSpPr>
        <p:spPr>
          <a:xfrm>
            <a:off x="9221752" y="4783464"/>
            <a:ext cx="554416" cy="51184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1275" name="Text Placeholder 3">
            <a:extLst>
              <a:ext uri="{FF2B5EF4-FFF2-40B4-BE49-F238E27FC236}">
                <a16:creationId xmlns:a16="http://schemas.microsoft.com/office/drawing/2014/main" id="{E6746B98-B08C-C362-4C36-CD3AF58A9961}"/>
              </a:ext>
            </a:extLst>
          </p:cNvPr>
          <p:cNvGraphicFramePr/>
          <p:nvPr>
            <p:extLst>
              <p:ext uri="{D42A27DB-BD31-4B8C-83A1-F6EECF244321}">
                <p14:modId xmlns:p14="http://schemas.microsoft.com/office/powerpoint/2010/main" val="1902845952"/>
              </p:ext>
            </p:extLst>
          </p:nvPr>
        </p:nvGraphicFramePr>
        <p:xfrm>
          <a:off x="7298998" y="2052466"/>
          <a:ext cx="4482947" cy="4585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5095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02C71-B512-72FB-DDCB-C4B22D328F9E}"/>
              </a:ext>
            </a:extLst>
          </p:cNvPr>
          <p:cNvSpPr>
            <a:spLocks noGrp="1"/>
          </p:cNvSpPr>
          <p:nvPr>
            <p:ph type="title"/>
          </p:nvPr>
        </p:nvSpPr>
        <p:spPr>
          <a:xfrm>
            <a:off x="6992859" y="489507"/>
            <a:ext cx="4741942" cy="1655483"/>
          </a:xfrm>
        </p:spPr>
        <p:txBody>
          <a:bodyPr vert="horz" lIns="91440" tIns="45720" rIns="91440" bIns="45720" rtlCol="0" anchor="ctr">
            <a:normAutofit/>
          </a:bodyPr>
          <a:lstStyle/>
          <a:p>
            <a:pPr algn="ctr"/>
            <a:r>
              <a:rPr lang="en-US" sz="3700" b="1">
                <a:latin typeface="Palatino Linotype" panose="02040502050505030304" pitchFamily="18" charset="0"/>
                <a:ea typeface="Malgun Gothic Semilight" panose="020B0502040204020203" pitchFamily="34" charset="-128"/>
                <a:cs typeface="Malgun Gothic Semilight" panose="020B0502040204020203" pitchFamily="34" charset="-128"/>
              </a:rPr>
              <a:t>SELF ASSESSMENT TOOLS</a:t>
            </a:r>
          </a:p>
        </p:txBody>
      </p:sp>
      <p:pic>
        <p:nvPicPr>
          <p:cNvPr id="6" name="Content Placeholder 5" descr="A screenshot of a computer&#10;&#10;Description automatically generated">
            <a:extLst>
              <a:ext uri="{FF2B5EF4-FFF2-40B4-BE49-F238E27FC236}">
                <a16:creationId xmlns:a16="http://schemas.microsoft.com/office/drawing/2014/main" id="{6AA386E7-C2B8-8FBD-B7F3-479EA9CE33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594" t="11285" r="17653" b="12135"/>
          <a:stretch/>
        </p:blipFill>
        <p:spPr>
          <a:xfrm>
            <a:off x="203930" y="318562"/>
            <a:ext cx="6729721" cy="5312563"/>
          </a:xfrm>
          <a:prstGeom prst="rect">
            <a:avLst/>
          </a:prstGeom>
        </p:spPr>
      </p:pic>
      <p:sp>
        <p:nvSpPr>
          <p:cNvPr id="4" name="Text Placeholder 3">
            <a:extLst>
              <a:ext uri="{FF2B5EF4-FFF2-40B4-BE49-F238E27FC236}">
                <a16:creationId xmlns:a16="http://schemas.microsoft.com/office/drawing/2014/main" id="{4F62910B-3CDE-94CF-C2F4-0006F6C5BDEE}"/>
              </a:ext>
            </a:extLst>
          </p:cNvPr>
          <p:cNvSpPr>
            <a:spLocks noGrp="1"/>
          </p:cNvSpPr>
          <p:nvPr>
            <p:ph type="body" sz="half" idx="2"/>
          </p:nvPr>
        </p:nvSpPr>
        <p:spPr>
          <a:xfrm>
            <a:off x="7367827" y="2313153"/>
            <a:ext cx="4478552" cy="3540265"/>
          </a:xfrm>
        </p:spPr>
        <p:txBody>
          <a:bodyPr vert="horz" lIns="91440" tIns="45720" rIns="91440" bIns="45720" rtlCol="0">
            <a:normAutofit/>
          </a:bodyPr>
          <a:lstStyle/>
          <a:p>
            <a:pPr marL="285750" indent="-228600">
              <a:buFont typeface="Arial" panose="020B0604020202020204" pitchFamily="34" charset="0"/>
              <a:buChar char="•"/>
            </a:pPr>
            <a:r>
              <a:rPr lang="en-US" sz="2800">
                <a:effectLst/>
                <a:latin typeface="Palatino Linotype" panose="02040502050505030304" pitchFamily="18" charset="0"/>
                <a:ea typeface="Malgun Gothic Semilight" panose="020B0502040204020203" pitchFamily="34" charset="-128"/>
                <a:cs typeface="Malgun Gothic Semilight" panose="020B0502040204020203" pitchFamily="34" charset="-128"/>
              </a:rPr>
              <a:t>Drivers 65 Plus: Check your performance</a:t>
            </a:r>
          </a:p>
          <a:p>
            <a:pPr marL="57150"/>
            <a:r>
              <a:rPr lang="en-US" sz="2800">
                <a:effectLst/>
                <a:latin typeface="Palatino Linotype" panose="02040502050505030304" pitchFamily="18" charset="0"/>
                <a:ea typeface="Malgun Gothic Semilight" panose="020B0502040204020203" pitchFamily="34" charset="-128"/>
                <a:cs typeface="Malgun Gothic Semilight" panose="020B0502040204020203" pitchFamily="34" charset="-128"/>
              </a:rPr>
              <a:t> </a:t>
            </a:r>
          </a:p>
          <a:p>
            <a:pPr marL="285750" indent="-228600">
              <a:buFont typeface="Arial" panose="020B0604020202020204" pitchFamily="34" charset="0"/>
              <a:buChar char="•"/>
            </a:pPr>
            <a:r>
              <a:rPr lang="en-US" sz="2800">
                <a:effectLst/>
                <a:latin typeface="Palatino Linotype" panose="02040502050505030304" pitchFamily="18" charset="0"/>
                <a:ea typeface="Malgun Gothic Semilight" panose="020B0502040204020203" pitchFamily="34" charset="-128"/>
                <a:cs typeface="Malgun Gothic Semilight" panose="020B0502040204020203" pitchFamily="34" charset="-128"/>
              </a:rPr>
              <a:t>The Fitness to Drive Screening Measure</a:t>
            </a:r>
            <a:endParaRPr lang="en-US" sz="2800">
              <a:latin typeface="Palatino Linotype" panose="02040502050505030304" pitchFamily="18" charset="0"/>
              <a:ea typeface="Malgun Gothic Semilight" panose="020B0502040204020203" pitchFamily="34" charset="-128"/>
              <a:cs typeface="Malgun Gothic Semilight" panose="020B0502040204020203" pitchFamily="34" charset="-128"/>
            </a:endParaRPr>
          </a:p>
          <a:p>
            <a:pPr marL="742950" lvl="1" indent="-228600">
              <a:buFont typeface="Arial" panose="020B0604020202020204" pitchFamily="34" charset="0"/>
              <a:buChar char="•"/>
            </a:pPr>
            <a:r>
              <a:rPr lang="en-US" sz="2800" u="sng">
                <a:effectLst/>
                <a:latin typeface="Palatino Linotype" panose="02040502050505030304" pitchFamily="18" charset="0"/>
                <a:ea typeface="Malgun Gothic Semilight" panose="020B0502040204020203" pitchFamily="34" charset="-128"/>
                <a:cs typeface="Malgun Gothic Semilight" panose="020B0502040204020203" pitchFamily="34" charset="-128"/>
                <a:hlinkClick r:id="rId3"/>
              </a:rPr>
              <a:t>https://ftds.phhp.ufl.edu/us/</a:t>
            </a:r>
            <a:endParaRPr lang="en-US" sz="2800">
              <a:latin typeface="Palatino Linotype" panose="02040502050505030304" pitchFamily="18" charset="0"/>
              <a:ea typeface="Malgun Gothic Semilight" panose="020B0502040204020203" pitchFamily="34" charset="-128"/>
              <a:cs typeface="Malgun Gothic Semilight" panose="020B0502040204020203" pitchFamily="34" charset="-128"/>
            </a:endParaRP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952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0E84E36B-1CAC-2F06-7965-5F27D1D412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918" t="18741" r="19734" b="30579"/>
          <a:stretch/>
        </p:blipFill>
        <p:spPr>
          <a:xfrm>
            <a:off x="1608365" y="45063"/>
            <a:ext cx="9258300" cy="6767874"/>
          </a:xfrm>
        </p:spPr>
      </p:pic>
    </p:spTree>
    <p:extLst>
      <p:ext uri="{BB962C8B-B14F-4D97-AF65-F5344CB8AC3E}">
        <p14:creationId xmlns:p14="http://schemas.microsoft.com/office/powerpoint/2010/main" val="1573770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802AF9C9-F3F3-C3FB-4097-BB50923FDB41}"/>
              </a:ext>
            </a:extLst>
          </p:cNvPr>
          <p:cNvSpPr>
            <a:spLocks noGrp="1"/>
          </p:cNvSpPr>
          <p:nvPr>
            <p:ph type="body" sz="half" idx="2"/>
          </p:nvPr>
        </p:nvSpPr>
        <p:spPr>
          <a:xfrm>
            <a:off x="411478" y="2688336"/>
            <a:ext cx="4896573" cy="3584448"/>
          </a:xfrm>
        </p:spPr>
        <p:txBody>
          <a:bodyPr vert="horz" lIns="91440" tIns="45720" rIns="91440" bIns="45720" rtlCol="0" anchor="t">
            <a:normAutofit/>
          </a:bodyPr>
          <a:lstStyle/>
          <a:p>
            <a:r>
              <a:rPr lang="en-US" sz="2800" b="0" i="0">
                <a:effectLst/>
                <a:latin typeface="Palatino Linotype" panose="02040502050505030304" pitchFamily="18" charset="0"/>
                <a:ea typeface="Malgun Gothic Semilight" panose="020B0502040204020203" pitchFamily="34" charset="-128"/>
                <a:cs typeface="Malgun Gothic Semilight" panose="020B0502040204020203" pitchFamily="34" charset="-128"/>
              </a:rPr>
              <a:t>Health care professionals with special training in driver rehabilitation who offer driving evaluations both in an office and in a vehicle. This allows them to assess your physical, visual, and cognitive abilities as a driver.</a:t>
            </a:r>
            <a:endParaRPr lang="en-US" sz="2800">
              <a:latin typeface="Palatino Linotype" panose="02040502050505030304" pitchFamily="18" charset="0"/>
              <a:ea typeface="Malgun Gothic Semilight" panose="020B0502040204020203" pitchFamily="34" charset="-128"/>
              <a:cs typeface="Malgun Gothic Semilight" panose="020B0502040204020203" pitchFamily="34" charset="-128"/>
            </a:endParaRPr>
          </a:p>
        </p:txBody>
      </p:sp>
      <p:pic>
        <p:nvPicPr>
          <p:cNvPr id="6" name="Content Placeholder 5" descr="A blue and orange circle with white text&#10;&#10;Description automatically generated with low confidence">
            <a:extLst>
              <a:ext uri="{FF2B5EF4-FFF2-40B4-BE49-F238E27FC236}">
                <a16:creationId xmlns:a16="http://schemas.microsoft.com/office/drawing/2014/main" id="{DC1E5319-DFF1-2681-3B63-1BC36AFF37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5" r="1" b="4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733036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ill baby boomers just keep on driving? | Grist">
            <a:extLst>
              <a:ext uri="{FF2B5EF4-FFF2-40B4-BE49-F238E27FC236}">
                <a16:creationId xmlns:a16="http://schemas.microsoft.com/office/drawing/2014/main" id="{DF3C6869-2A10-E4C6-38BC-D8E1D39D195E}"/>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E631DE-EA19-ED80-1101-73B14AD4FA2F}"/>
              </a:ext>
            </a:extLst>
          </p:cNvPr>
          <p:cNvSpPr>
            <a:spLocks noGrp="1"/>
          </p:cNvSpPr>
          <p:nvPr>
            <p:ph type="title"/>
          </p:nvPr>
        </p:nvSpPr>
        <p:spPr>
          <a:xfrm>
            <a:off x="244930" y="365125"/>
            <a:ext cx="4415460" cy="1899912"/>
          </a:xfrm>
        </p:spPr>
        <p:txBody>
          <a:bodyPr vert="horz" lIns="91440" tIns="45720" rIns="91440" bIns="45720" rtlCol="0" anchor="ctr">
            <a:normAutofit/>
          </a:bodyPr>
          <a:lstStyle/>
          <a:p>
            <a:r>
              <a:rPr lang="en-US" sz="4000" b="1">
                <a:latin typeface="Palatino Linotype" panose="02040502050505030304" pitchFamily="18" charset="0"/>
              </a:rPr>
              <a:t>BABY BOOMERS</a:t>
            </a:r>
          </a:p>
        </p:txBody>
      </p:sp>
      <p:sp>
        <p:nvSpPr>
          <p:cNvPr id="4" name="Text Placeholder 3">
            <a:extLst>
              <a:ext uri="{FF2B5EF4-FFF2-40B4-BE49-F238E27FC236}">
                <a16:creationId xmlns:a16="http://schemas.microsoft.com/office/drawing/2014/main" id="{C1753A9B-6C08-99E1-89E8-65D10B5D63D4}"/>
              </a:ext>
            </a:extLst>
          </p:cNvPr>
          <p:cNvSpPr>
            <a:spLocks noGrp="1"/>
          </p:cNvSpPr>
          <p:nvPr>
            <p:ph type="body" sz="half" idx="2"/>
          </p:nvPr>
        </p:nvSpPr>
        <p:spPr>
          <a:xfrm>
            <a:off x="342900" y="1926771"/>
            <a:ext cx="4317489" cy="4250192"/>
          </a:xfrm>
        </p:spPr>
        <p:txBody>
          <a:bodyPr vert="horz" lIns="91440" tIns="45720" rIns="91440" bIns="45720" rtlCol="0">
            <a:normAutofit fontScale="92500"/>
          </a:bodyPr>
          <a:lstStyle/>
          <a:p>
            <a:pPr indent="-228600">
              <a:buFont typeface="Arial" panose="020B0604020202020204" pitchFamily="34" charset="0"/>
              <a:buChar char="•"/>
            </a:pPr>
            <a:r>
              <a:rPr lang="en-US" sz="3200">
                <a:latin typeface="Palatino Linotype" panose="02040502050505030304" pitchFamily="18" charset="0"/>
              </a:rPr>
              <a:t>B</a:t>
            </a:r>
            <a:r>
              <a:rPr lang="en-US" sz="3200">
                <a:effectLst/>
                <a:latin typeface="Palatino Linotype" panose="02040502050505030304" pitchFamily="18" charset="0"/>
              </a:rPr>
              <a:t>aby boomer generation living longer and being more active</a:t>
            </a:r>
          </a:p>
          <a:p>
            <a:pPr indent="-228600">
              <a:buFont typeface="Arial" panose="020B0604020202020204" pitchFamily="34" charset="0"/>
              <a:buChar char="•"/>
            </a:pPr>
            <a:r>
              <a:rPr lang="en-US" sz="3200">
                <a:latin typeface="Palatino Linotype" panose="02040502050505030304" pitchFamily="18" charset="0"/>
              </a:rPr>
              <a:t>M</a:t>
            </a:r>
            <a:r>
              <a:rPr lang="en-US" sz="3200">
                <a:effectLst/>
                <a:latin typeface="Palatino Linotype" panose="02040502050505030304" pitchFamily="18" charset="0"/>
              </a:rPr>
              <a:t>ost mobile generation to date</a:t>
            </a:r>
            <a:endParaRPr lang="en-US" sz="3200">
              <a:latin typeface="Palatino Linotype" panose="02040502050505030304" pitchFamily="18" charset="0"/>
            </a:endParaRPr>
          </a:p>
          <a:p>
            <a:pPr indent="-228600">
              <a:buFont typeface="Arial" panose="020B0604020202020204" pitchFamily="34" charset="0"/>
              <a:buChar char="•"/>
            </a:pPr>
            <a:r>
              <a:rPr lang="en-US" sz="3200">
                <a:latin typeface="Palatino Linotype" panose="02040502050505030304" pitchFamily="18" charset="0"/>
              </a:rPr>
              <a:t>E</a:t>
            </a:r>
            <a:r>
              <a:rPr lang="en-US" sz="3200">
                <a:effectLst/>
                <a:latin typeface="Palatino Linotype" panose="02040502050505030304" pitchFamily="18" charset="0"/>
              </a:rPr>
              <a:t>xpect to remain mobile in the community as they age</a:t>
            </a:r>
            <a:endParaRPr lang="en-US" sz="3200">
              <a:latin typeface="Palatino Linotype" panose="02040502050505030304" pitchFamily="18" charset="0"/>
            </a:endParaRPr>
          </a:p>
        </p:txBody>
      </p:sp>
    </p:spTree>
    <p:extLst>
      <p:ext uri="{BB962C8B-B14F-4D97-AF65-F5344CB8AC3E}">
        <p14:creationId xmlns:p14="http://schemas.microsoft.com/office/powerpoint/2010/main" val="3702789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9" name="Oval 28">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9" name="Straight Connector 3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Content Placeholder 5" descr="A blue and white advertisement with text and images&#10;&#10;Description automatically generated">
            <a:extLst>
              <a:ext uri="{FF2B5EF4-FFF2-40B4-BE49-F238E27FC236}">
                <a16:creationId xmlns:a16="http://schemas.microsoft.com/office/drawing/2014/main" id="{6DE3F19E-EDC0-45DF-9566-BDE0EDE99D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23418" r="1" b="30065"/>
          <a:stretch/>
        </p:blipFill>
        <p:spPr>
          <a:xfrm>
            <a:off x="626591" y="71035"/>
            <a:ext cx="10851111" cy="4052671"/>
          </a:xfrm>
          <a:prstGeom prst="rect">
            <a:avLst/>
          </a:prstGeom>
        </p:spPr>
      </p:pic>
      <p:grpSp>
        <p:nvGrpSpPr>
          <p:cNvPr id="44" name="Group 43">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45" name="Straight Connector 44">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3" name="Straight Connector 52">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3CF9714-7D2A-44C6-F69C-8EFC1529B1CA}"/>
              </a:ext>
            </a:extLst>
          </p:cNvPr>
          <p:cNvSpPr>
            <a:spLocks noGrp="1"/>
          </p:cNvSpPr>
          <p:nvPr>
            <p:ph type="title"/>
          </p:nvPr>
        </p:nvSpPr>
        <p:spPr>
          <a:xfrm>
            <a:off x="595453" y="4327392"/>
            <a:ext cx="4569060" cy="2129586"/>
          </a:xfrm>
          <a:noFill/>
        </p:spPr>
        <p:txBody>
          <a:bodyPr vert="horz" lIns="91440" tIns="45720" rIns="91440" bIns="45720" rtlCol="0" anchor="t">
            <a:normAutofit/>
          </a:bodyPr>
          <a:lstStyle/>
          <a:p>
            <a:r>
              <a:rPr lang="en-US" sz="4400" dirty="0">
                <a:solidFill>
                  <a:schemeClr val="bg1"/>
                </a:solidFill>
              </a:rPr>
              <a:t>OT-DRS Comprehensive Driving Evaluation </a:t>
            </a:r>
          </a:p>
        </p:txBody>
      </p:sp>
      <p:sp>
        <p:nvSpPr>
          <p:cNvPr id="4" name="Text Placeholder 3">
            <a:extLst>
              <a:ext uri="{FF2B5EF4-FFF2-40B4-BE49-F238E27FC236}">
                <a16:creationId xmlns:a16="http://schemas.microsoft.com/office/drawing/2014/main" id="{7D283D19-A70E-CAEF-8A50-0269483166A6}"/>
              </a:ext>
            </a:extLst>
          </p:cNvPr>
          <p:cNvSpPr>
            <a:spLocks noGrp="1"/>
          </p:cNvSpPr>
          <p:nvPr>
            <p:ph type="body" sz="half" idx="2"/>
          </p:nvPr>
        </p:nvSpPr>
        <p:spPr>
          <a:xfrm>
            <a:off x="5565127" y="4385706"/>
            <a:ext cx="5961651" cy="2129599"/>
          </a:xfrm>
          <a:noFill/>
        </p:spPr>
        <p:txBody>
          <a:bodyPr vert="horz" lIns="91440" tIns="45720" rIns="91440" bIns="45720" rtlCol="0" anchor="t">
            <a:normAutofit/>
          </a:bodyPr>
          <a:lstStyle/>
          <a:p>
            <a:pPr indent="-228600">
              <a:buFont typeface="Arial" panose="020B0604020202020204" pitchFamily="34" charset="0"/>
              <a:buChar char="•"/>
            </a:pPr>
            <a:r>
              <a:rPr lang="en-US" sz="1500" dirty="0">
                <a:solidFill>
                  <a:schemeClr val="bg1"/>
                </a:solidFill>
              </a:rPr>
              <a:t>Involves 3 primary components: </a:t>
            </a:r>
          </a:p>
          <a:p>
            <a:pPr marL="57150" indent="-228600">
              <a:buFont typeface="Arial" panose="020B0604020202020204" pitchFamily="34" charset="0"/>
              <a:buChar char="•"/>
            </a:pPr>
            <a:r>
              <a:rPr lang="en-US" sz="1500" dirty="0">
                <a:solidFill>
                  <a:schemeClr val="bg1"/>
                </a:solidFill>
              </a:rPr>
              <a:t>1. Occupational Profile </a:t>
            </a:r>
          </a:p>
          <a:p>
            <a:pPr marL="742950" lvl="1" indent="-228600">
              <a:buFont typeface="Arial" panose="020B0604020202020204" pitchFamily="34" charset="0"/>
              <a:buChar char="•"/>
            </a:pPr>
            <a:r>
              <a:rPr lang="en-US" sz="1500" dirty="0">
                <a:solidFill>
                  <a:schemeClr val="bg1"/>
                </a:solidFill>
              </a:rPr>
              <a:t>History, current situation, the individual’s goals </a:t>
            </a:r>
          </a:p>
          <a:p>
            <a:pPr marL="742950" lvl="1" indent="-228600">
              <a:buFont typeface="Arial" panose="020B0604020202020204" pitchFamily="34" charset="0"/>
              <a:buChar char="•"/>
            </a:pPr>
            <a:r>
              <a:rPr lang="en-US" sz="1500" dirty="0">
                <a:solidFill>
                  <a:schemeClr val="bg1"/>
                </a:solidFill>
              </a:rPr>
              <a:t>The importance of driving to the individual </a:t>
            </a:r>
          </a:p>
          <a:p>
            <a:pPr marL="57150" indent="-228600">
              <a:buFont typeface="Arial" panose="020B0604020202020204" pitchFamily="34" charset="0"/>
              <a:buChar char="•"/>
            </a:pPr>
            <a:r>
              <a:rPr lang="en-US" sz="1500" dirty="0">
                <a:solidFill>
                  <a:schemeClr val="bg1"/>
                </a:solidFill>
              </a:rPr>
              <a:t>2. Administration, scoring and interpretation of clinical tests, evidence-</a:t>
            </a:r>
          </a:p>
          <a:p>
            <a:pPr marL="285750" lvl="1"/>
            <a:r>
              <a:rPr lang="en-US" sz="1300" dirty="0">
                <a:solidFill>
                  <a:schemeClr val="bg1"/>
                </a:solidFill>
              </a:rPr>
              <a:t>based measures of driving capacity</a:t>
            </a:r>
          </a:p>
          <a:p>
            <a:pPr marL="57150" indent="-228600">
              <a:buFont typeface="Arial" panose="020B0604020202020204" pitchFamily="34" charset="0"/>
              <a:buChar char="•"/>
            </a:pPr>
            <a:r>
              <a:rPr lang="en-US" sz="1500" dirty="0">
                <a:solidFill>
                  <a:schemeClr val="bg1"/>
                </a:solidFill>
              </a:rPr>
              <a:t>3. Functional on-road test where skills are observed in context</a:t>
            </a:r>
          </a:p>
        </p:txBody>
      </p:sp>
    </p:spTree>
    <p:extLst>
      <p:ext uri="{BB962C8B-B14F-4D97-AF65-F5344CB8AC3E}">
        <p14:creationId xmlns:p14="http://schemas.microsoft.com/office/powerpoint/2010/main" val="1921364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E8870D-5B3B-F697-353F-49BDE0A7E870}"/>
              </a:ext>
            </a:extLst>
          </p:cNvPr>
          <p:cNvSpPr>
            <a:spLocks noGrp="1"/>
          </p:cNvSpPr>
          <p:nvPr>
            <p:ph type="title"/>
          </p:nvPr>
        </p:nvSpPr>
        <p:spPr>
          <a:xfrm>
            <a:off x="838198" y="547815"/>
            <a:ext cx="5167185" cy="1680519"/>
          </a:xfrm>
        </p:spPr>
        <p:txBody>
          <a:bodyPr vert="horz" lIns="91440" tIns="45720" rIns="91440" bIns="45720" rtlCol="0" anchor="ctr">
            <a:normAutofit/>
          </a:bodyPr>
          <a:lstStyle/>
          <a:p>
            <a:pPr algn="ctr"/>
            <a:r>
              <a:rPr lang="en-US" sz="4000" b="1" dirty="0">
                <a:latin typeface="Times New Roman" panose="02020603050405020304" pitchFamily="18" charset="0"/>
                <a:cs typeface="Times New Roman" panose="02020603050405020304" pitchFamily="18" charset="0"/>
              </a:rPr>
              <a:t>VISION SCREEN</a:t>
            </a:r>
          </a:p>
        </p:txBody>
      </p:sp>
      <p:sp>
        <p:nvSpPr>
          <p:cNvPr id="4" name="Text Placeholder 3">
            <a:extLst>
              <a:ext uri="{FF2B5EF4-FFF2-40B4-BE49-F238E27FC236}">
                <a16:creationId xmlns:a16="http://schemas.microsoft.com/office/drawing/2014/main" id="{710BAA4F-40B1-BED1-140F-F5DCD79C4C6A}"/>
              </a:ext>
            </a:extLst>
          </p:cNvPr>
          <p:cNvSpPr>
            <a:spLocks noGrp="1"/>
          </p:cNvSpPr>
          <p:nvPr>
            <p:ph type="body" sz="half" idx="2"/>
          </p:nvPr>
        </p:nvSpPr>
        <p:spPr>
          <a:xfrm>
            <a:off x="7715667" y="180210"/>
            <a:ext cx="3791089" cy="2135403"/>
          </a:xfrm>
        </p:spPr>
        <p:txBody>
          <a:bodyPr vert="horz" lIns="91440" tIns="45720" rIns="91440" bIns="45720" rtlCol="0" anchor="ctr">
            <a:normAutofit/>
          </a:bodyPr>
          <a:lstStyle/>
          <a:p>
            <a:pPr marL="285750" indent="-228600">
              <a:buFont typeface="Arial" panose="020B0604020202020204" pitchFamily="34" charset="0"/>
              <a:buChar char="•"/>
            </a:pPr>
            <a:r>
              <a:rPr lang="en-US" sz="1400" b="1" dirty="0"/>
              <a:t>Visual Acuity </a:t>
            </a:r>
          </a:p>
          <a:p>
            <a:pPr marL="285750" indent="-228600">
              <a:buFont typeface="Arial" panose="020B0604020202020204" pitchFamily="34" charset="0"/>
              <a:buChar char="•"/>
            </a:pPr>
            <a:r>
              <a:rPr lang="en-US" sz="1400" b="1" dirty="0"/>
              <a:t>Visual Fields and Neglects </a:t>
            </a:r>
          </a:p>
          <a:p>
            <a:pPr marL="285750" indent="-228600">
              <a:buFont typeface="Arial" panose="020B0604020202020204" pitchFamily="34" charset="0"/>
              <a:buChar char="•"/>
            </a:pPr>
            <a:r>
              <a:rPr lang="en-US" sz="1400" b="1" dirty="0"/>
              <a:t>Depth Perception </a:t>
            </a:r>
          </a:p>
          <a:p>
            <a:pPr marL="285750" indent="-228600">
              <a:buFont typeface="Arial" panose="020B0604020202020204" pitchFamily="34" charset="0"/>
              <a:buChar char="•"/>
            </a:pPr>
            <a:r>
              <a:rPr lang="en-US" sz="1400" b="1" dirty="0"/>
              <a:t>Night Vision </a:t>
            </a:r>
          </a:p>
          <a:p>
            <a:pPr marL="285750" indent="-228600">
              <a:buFont typeface="Arial" panose="020B0604020202020204" pitchFamily="34" charset="0"/>
              <a:buChar char="•"/>
            </a:pPr>
            <a:r>
              <a:rPr lang="en-US" sz="1400" b="1" dirty="0"/>
              <a:t>Glare Recovery </a:t>
            </a:r>
          </a:p>
          <a:p>
            <a:pPr marL="285750" indent="-228600">
              <a:buFont typeface="Arial" panose="020B0604020202020204" pitchFamily="34" charset="0"/>
              <a:buChar char="•"/>
            </a:pPr>
            <a:r>
              <a:rPr lang="en-US" sz="1400" b="1" dirty="0"/>
              <a:t>Contrast Sensitivity</a:t>
            </a:r>
          </a:p>
        </p:txBody>
      </p:sp>
      <p:pic>
        <p:nvPicPr>
          <p:cNvPr id="6" name="Picture 5">
            <a:extLst>
              <a:ext uri="{FF2B5EF4-FFF2-40B4-BE49-F238E27FC236}">
                <a16:creationId xmlns:a16="http://schemas.microsoft.com/office/drawing/2014/main" id="{BA44142C-2DF2-9C5F-E4CF-78FE3BE7EC8D}"/>
              </a:ext>
            </a:extLst>
          </p:cNvPr>
          <p:cNvPicPr>
            <a:picLocks noChangeAspect="1"/>
          </p:cNvPicPr>
          <p:nvPr/>
        </p:nvPicPr>
        <p:blipFill>
          <a:blip r:embed="rId2"/>
          <a:stretch>
            <a:fillRect/>
          </a:stretch>
        </p:blipFill>
        <p:spPr>
          <a:xfrm>
            <a:off x="2220307" y="2421924"/>
            <a:ext cx="2402966" cy="3711146"/>
          </a:xfrm>
          <a:prstGeom prst="rect">
            <a:avLst/>
          </a:prstGeom>
        </p:spPr>
      </p:pic>
      <p:pic>
        <p:nvPicPr>
          <p:cNvPr id="5" name="Content Placeholder 4">
            <a:extLst>
              <a:ext uri="{FF2B5EF4-FFF2-40B4-BE49-F238E27FC236}">
                <a16:creationId xmlns:a16="http://schemas.microsoft.com/office/drawing/2014/main" id="{4F8FEDF5-4E19-1096-B91A-818B3E36B79D}"/>
              </a:ext>
            </a:extLst>
          </p:cNvPr>
          <p:cNvPicPr>
            <a:picLocks noGrp="1" noChangeAspect="1"/>
          </p:cNvPicPr>
          <p:nvPr>
            <p:ph idx="1"/>
          </p:nvPr>
        </p:nvPicPr>
        <p:blipFill>
          <a:blip r:embed="rId3"/>
          <a:stretch>
            <a:fillRect/>
          </a:stretch>
        </p:blipFill>
        <p:spPr>
          <a:xfrm>
            <a:off x="6198394" y="2558234"/>
            <a:ext cx="5167185" cy="3438526"/>
          </a:xfrm>
          <a:prstGeom prst="rect">
            <a:avLst/>
          </a:prstGeom>
        </p:spPr>
      </p:pic>
    </p:spTree>
    <p:extLst>
      <p:ext uri="{BB962C8B-B14F-4D97-AF65-F5344CB8AC3E}">
        <p14:creationId xmlns:p14="http://schemas.microsoft.com/office/powerpoint/2010/main" val="2161327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43F390E-5FB0-2977-C833-D7212878AEEA}"/>
              </a:ext>
            </a:extLst>
          </p:cNvPr>
          <p:cNvSpPr/>
          <p:nvPr/>
        </p:nvSpPr>
        <p:spPr>
          <a:xfrm>
            <a:off x="6719360" y="3100840"/>
            <a:ext cx="4478557" cy="3289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9B263D5-2B23-9DDD-F904-431D897AA784}"/>
              </a:ext>
            </a:extLst>
          </p:cNvPr>
          <p:cNvSpPr/>
          <p:nvPr/>
        </p:nvSpPr>
        <p:spPr>
          <a:xfrm>
            <a:off x="573302" y="2434507"/>
            <a:ext cx="4478557" cy="3289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061802F-2502-B1C6-A6BF-E27FB1415DA2}"/>
              </a:ext>
            </a:extLst>
          </p:cNvPr>
          <p:cNvSpPr/>
          <p:nvPr/>
        </p:nvSpPr>
        <p:spPr>
          <a:xfrm>
            <a:off x="6520941" y="218402"/>
            <a:ext cx="4478557" cy="3289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3C9FE-B56E-9384-771C-E4E8D4EFB41E}"/>
              </a:ext>
            </a:extLst>
          </p:cNvPr>
          <p:cNvSpPr>
            <a:spLocks noGrp="1"/>
          </p:cNvSpPr>
          <p:nvPr>
            <p:ph type="title"/>
          </p:nvPr>
        </p:nvSpPr>
        <p:spPr>
          <a:xfrm>
            <a:off x="846463" y="28552"/>
            <a:ext cx="3932237" cy="1600200"/>
          </a:xfrm>
        </p:spPr>
        <p:txBody>
          <a:bodyPr/>
          <a:lstStyle/>
          <a:p>
            <a:pPr algn="ctr"/>
            <a:r>
              <a:rPr lang="en-US" b="1" dirty="0">
                <a:latin typeface="Times New Roman" panose="02020603050405020304" pitchFamily="18" charset="0"/>
                <a:cs typeface="Times New Roman" panose="02020603050405020304" pitchFamily="18" charset="0"/>
              </a:rPr>
              <a:t>EVIDENCE BASED TOOLS</a:t>
            </a:r>
          </a:p>
        </p:txBody>
      </p:sp>
      <p:sp>
        <p:nvSpPr>
          <p:cNvPr id="4" name="Text Placeholder 3">
            <a:extLst>
              <a:ext uri="{FF2B5EF4-FFF2-40B4-BE49-F238E27FC236}">
                <a16:creationId xmlns:a16="http://schemas.microsoft.com/office/drawing/2014/main" id="{3AF7B9C4-1B90-84FC-0E5A-241D8B82D7E0}"/>
              </a:ext>
            </a:extLst>
          </p:cNvPr>
          <p:cNvSpPr>
            <a:spLocks noGrp="1"/>
          </p:cNvSpPr>
          <p:nvPr>
            <p:ph type="body" sz="half" idx="2"/>
          </p:nvPr>
        </p:nvSpPr>
        <p:spPr>
          <a:xfrm>
            <a:off x="573302" y="2425886"/>
            <a:ext cx="4355914" cy="472218"/>
          </a:xfrm>
        </p:spPr>
        <p:txBody>
          <a:bodyPr>
            <a:normAutofit fontScale="85000" lnSpcReduction="10000"/>
          </a:bodyPr>
          <a:lstStyle/>
          <a:p>
            <a:pPr algn="ctr"/>
            <a:r>
              <a:rPr lang="en-US" sz="2400" b="1" dirty="0"/>
              <a:t>Memory, Orientation, Concentration</a:t>
            </a:r>
          </a:p>
        </p:txBody>
      </p:sp>
      <p:pic>
        <p:nvPicPr>
          <p:cNvPr id="2050" name="Picture 2" descr="Clock-Drawing and Trump's Cognitive Test">
            <a:extLst>
              <a:ext uri="{FF2B5EF4-FFF2-40B4-BE49-F238E27FC236}">
                <a16:creationId xmlns:a16="http://schemas.microsoft.com/office/drawing/2014/main" id="{CDCB26CB-81E4-217D-2E6A-6EB4A877AB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59611" y="580678"/>
            <a:ext cx="4723482" cy="1866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2332E5C6-71EB-E4AB-B2F6-F492D0C37DBA}"/>
              </a:ext>
            </a:extLst>
          </p:cNvPr>
          <p:cNvSpPr txBox="1">
            <a:spLocks/>
          </p:cNvSpPr>
          <p:nvPr/>
        </p:nvSpPr>
        <p:spPr>
          <a:xfrm>
            <a:off x="6520941" y="221091"/>
            <a:ext cx="4400822" cy="47221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dirty="0"/>
              <a:t>Visual Spatial, Executive Function, Semantic Memory </a:t>
            </a:r>
          </a:p>
        </p:txBody>
      </p:sp>
      <p:pic>
        <p:nvPicPr>
          <p:cNvPr id="2052" name="Picture 4" descr="Trump Says He 'Aced' a Cognitive Test. What Does That Really Mean? - The  New York Times">
            <a:extLst>
              <a:ext uri="{FF2B5EF4-FFF2-40B4-BE49-F238E27FC236}">
                <a16:creationId xmlns:a16="http://schemas.microsoft.com/office/drawing/2014/main" id="{B139B92F-E5F0-3B4C-7599-BD4B97221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7" y="2959934"/>
            <a:ext cx="3403971" cy="22693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ail Making Test A and B iPad medical app review">
            <a:extLst>
              <a:ext uri="{FF2B5EF4-FFF2-40B4-BE49-F238E27FC236}">
                <a16:creationId xmlns:a16="http://schemas.microsoft.com/office/drawing/2014/main" id="{8F010F13-6BEB-C960-F845-BC76F73F16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99" b="11431"/>
          <a:stretch/>
        </p:blipFill>
        <p:spPr bwMode="auto">
          <a:xfrm>
            <a:off x="9499345" y="3656054"/>
            <a:ext cx="2406736" cy="264963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3BFC58A8-7DA3-F560-9D88-82B6B473BB46}"/>
              </a:ext>
            </a:extLst>
          </p:cNvPr>
          <p:cNvSpPr txBox="1">
            <a:spLocks/>
          </p:cNvSpPr>
          <p:nvPr/>
        </p:nvSpPr>
        <p:spPr>
          <a:xfrm>
            <a:off x="7150856" y="3100840"/>
            <a:ext cx="3932237" cy="4722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b="1" dirty="0"/>
              <a:t>Attention, Executive Function</a:t>
            </a:r>
          </a:p>
        </p:txBody>
      </p:sp>
      <p:pic>
        <p:nvPicPr>
          <p:cNvPr id="2056" name="Picture 8" descr="Screening, Assessments, Oh My!">
            <a:extLst>
              <a:ext uri="{FF2B5EF4-FFF2-40B4-BE49-F238E27FC236}">
                <a16:creationId xmlns:a16="http://schemas.microsoft.com/office/drawing/2014/main" id="{9329AEDA-4BA9-732E-E2BF-B22CB0716F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7688"/>
          <a:stretch/>
        </p:blipFill>
        <p:spPr bwMode="auto">
          <a:xfrm>
            <a:off x="5985537" y="3622680"/>
            <a:ext cx="2881584" cy="277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52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05" name="Group 820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8206" name="Freeform: Shape 820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7" name="Freeform: Shape 820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8" name="Freeform: Shape 820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9" name="Freeform: Shape 820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a:extLst>
              <a:ext uri="{FF2B5EF4-FFF2-40B4-BE49-F238E27FC236}">
                <a16:creationId xmlns:a16="http://schemas.microsoft.com/office/drawing/2014/main" id="{B1D2455E-4090-6EDE-172E-659BD0D7394F}"/>
              </a:ext>
            </a:extLst>
          </p:cNvPr>
          <p:cNvSpPr>
            <a:spLocks noGrp="1"/>
          </p:cNvSpPr>
          <p:nvPr>
            <p:ph idx="1"/>
          </p:nvPr>
        </p:nvSpPr>
        <p:spPr>
          <a:xfrm>
            <a:off x="215527" y="231308"/>
            <a:ext cx="11760945" cy="1029011"/>
          </a:xfrm>
        </p:spPr>
        <p:txBody>
          <a:bodyPr>
            <a:normAutofit fontScale="92500" lnSpcReduction="10000"/>
          </a:bodyPr>
          <a:lstStyle/>
          <a:p>
            <a:pPr marL="0" indent="0">
              <a:buNone/>
            </a:pPr>
            <a:r>
              <a:rPr lang="en-US" b="1" dirty="0">
                <a:latin typeface="Times New Roman" panose="02020603050405020304" pitchFamily="18" charset="0"/>
                <a:cs typeface="Times New Roman" panose="02020603050405020304" pitchFamily="18" charset="0"/>
              </a:rPr>
              <a:t>TESTS &amp; MEASURES FOR </a:t>
            </a:r>
          </a:p>
          <a:p>
            <a:pPr marL="0" indent="0" algn="ctr">
              <a:buNone/>
            </a:pPr>
            <a:r>
              <a:rPr lang="en-US" b="1" dirty="0">
                <a:latin typeface="Times New Roman" panose="02020603050405020304" pitchFamily="18" charset="0"/>
                <a:cs typeface="Times New Roman" panose="02020603050405020304" pitchFamily="18" charset="0"/>
              </a:rPr>
              <a:t>					DRIVING &amp; COMMUNITY MOBILITY</a:t>
            </a:r>
          </a:p>
        </p:txBody>
      </p:sp>
      <p:sp>
        <p:nvSpPr>
          <p:cNvPr id="5" name="Rectangle 1">
            <a:extLst>
              <a:ext uri="{FF2B5EF4-FFF2-40B4-BE49-F238E27FC236}">
                <a16:creationId xmlns:a16="http://schemas.microsoft.com/office/drawing/2014/main" id="{6003C055-8B73-C581-10F5-1C3A247E8F7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descr="A white board with black text&#10;&#10;Description automatically generated">
            <a:extLst>
              <a:ext uri="{FF2B5EF4-FFF2-40B4-BE49-F238E27FC236}">
                <a16:creationId xmlns:a16="http://schemas.microsoft.com/office/drawing/2014/main" id="{8B34358A-A538-A536-203F-28E2E00D1990}"/>
              </a:ext>
            </a:extLst>
          </p:cNvPr>
          <p:cNvPicPr>
            <a:picLocks noChangeAspect="1"/>
          </p:cNvPicPr>
          <p:nvPr/>
        </p:nvPicPr>
        <p:blipFill rotWithShape="1">
          <a:blip r:embed="rId2">
            <a:extLst>
              <a:ext uri="{28A0092B-C50C-407E-A947-70E740481C1C}">
                <a14:useLocalDpi xmlns:a14="http://schemas.microsoft.com/office/drawing/2010/main" val="0"/>
              </a:ext>
            </a:extLst>
          </a:blip>
          <a:srcRect l="1480" t="1313" r="8230" b="7374"/>
          <a:stretch/>
        </p:blipFill>
        <p:spPr>
          <a:xfrm>
            <a:off x="734291" y="1206440"/>
            <a:ext cx="10668000" cy="5608682"/>
          </a:xfrm>
          <a:prstGeom prst="rect">
            <a:avLst/>
          </a:prstGeom>
        </p:spPr>
      </p:pic>
    </p:spTree>
    <p:extLst>
      <p:ext uri="{BB962C8B-B14F-4D97-AF65-F5344CB8AC3E}">
        <p14:creationId xmlns:p14="http://schemas.microsoft.com/office/powerpoint/2010/main" val="1422483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DF9EFE-F069-C4F3-645E-6CAB2EA8853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2200" b="1" dirty="0">
                <a:latin typeface="Times New Roman" panose="02020603050405020304" pitchFamily="18" charset="0"/>
                <a:cs typeface="Times New Roman" panose="02020603050405020304" pitchFamily="18" charset="0"/>
              </a:rPr>
              <a:t>Behind-the-Wheel Assessment</a:t>
            </a:r>
            <a:br>
              <a:rPr lang="en-US" sz="2200" b="1" dirty="0"/>
            </a:br>
            <a:r>
              <a:rPr lang="en-US" sz="2200" b="0" i="0" dirty="0">
                <a:effectLst/>
              </a:rPr>
              <a:t>(*only performed if the driver demonstrated the minimum physical, visual, and cognitive abilities necessary for safe driving during the clinical evaluation.)</a:t>
            </a:r>
            <a:endParaRPr lang="en-US" sz="2200" b="1" dirty="0"/>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2BD7E1C-1485-19F2-C2AE-E50B6EB03529}"/>
              </a:ext>
            </a:extLst>
          </p:cNvPr>
          <p:cNvSpPr>
            <a:spLocks noGrp="1"/>
          </p:cNvSpPr>
          <p:nvPr>
            <p:ph type="body" sz="half" idx="2"/>
          </p:nvPr>
        </p:nvSpPr>
        <p:spPr>
          <a:xfrm>
            <a:off x="640080" y="2872899"/>
            <a:ext cx="4243589" cy="3320668"/>
          </a:xfrm>
        </p:spPr>
        <p:txBody>
          <a:bodyPr vert="horz" lIns="91440" tIns="45720" rIns="91440" bIns="45720" rtlCol="0">
            <a:normAutofit fontScale="92500" lnSpcReduction="20000"/>
          </a:bodyPr>
          <a:lstStyle/>
          <a:p>
            <a:pPr marL="285750" indent="-2286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Operational</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Using Controls </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Lane Positioning </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Visual Scanning </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Lane Changes</a:t>
            </a:r>
          </a:p>
          <a:p>
            <a:pPr lvl="1" indent="-2286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286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Tactical</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Attending to signs </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Speed/Reaction Time </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Complex Intersections </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Rules of the Road </a:t>
            </a:r>
          </a:p>
          <a:p>
            <a:pPr marL="285750" indent="-2286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Strategic</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Self Directed Driving </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Problem solving (return to…) </a:t>
            </a:r>
          </a:p>
          <a:p>
            <a:pPr marL="742950" lvl="1"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Road construction?</a:t>
            </a:r>
          </a:p>
          <a:p>
            <a:pPr marL="285750" indent="-22860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pic>
        <p:nvPicPr>
          <p:cNvPr id="9" name="Content Placeholder 8">
            <a:extLst>
              <a:ext uri="{FF2B5EF4-FFF2-40B4-BE49-F238E27FC236}">
                <a16:creationId xmlns:a16="http://schemas.microsoft.com/office/drawing/2014/main" id="{E6EAC537-900F-3897-41B5-14D4F1B75CDC}"/>
              </a:ext>
            </a:extLst>
          </p:cNvPr>
          <p:cNvPicPr>
            <a:picLocks noGrp="1" noChangeAspect="1"/>
          </p:cNvPicPr>
          <p:nvPr>
            <p:ph idx="1"/>
          </p:nvPr>
        </p:nvPicPr>
        <p:blipFill rotWithShape="1">
          <a:blip r:embed="rId2"/>
          <a:srcRect l="3905" r="293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24031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D75E302D-7A55-04C4-143F-92CCB56F8CFC}"/>
              </a:ext>
            </a:extLst>
          </p:cNvPr>
          <p:cNvPicPr>
            <a:picLocks noChangeAspect="1"/>
          </p:cNvPicPr>
          <p:nvPr/>
        </p:nvPicPr>
        <p:blipFill rotWithShape="1">
          <a:blip r:embed="rId2"/>
          <a:srcRect t="6750" b="12917"/>
          <a:stretch/>
        </p:blipFill>
        <p:spPr>
          <a:xfrm>
            <a:off x="3444034" y="158405"/>
            <a:ext cx="5602984" cy="5903013"/>
          </a:xfrm>
          <a:prstGeom prst="rect">
            <a:avLst/>
          </a:prstGeom>
        </p:spPr>
      </p:pic>
    </p:spTree>
    <p:extLst>
      <p:ext uri="{BB962C8B-B14F-4D97-AF65-F5344CB8AC3E}">
        <p14:creationId xmlns:p14="http://schemas.microsoft.com/office/powerpoint/2010/main" val="2545697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italJune13Video.mov">
            <a:hlinkClick r:id="" action="ppaction://media"/>
            <a:extLst>
              <a:ext uri="{FF2B5EF4-FFF2-40B4-BE49-F238E27FC236}">
                <a16:creationId xmlns:a16="http://schemas.microsoft.com/office/drawing/2014/main" id="{9315A0DF-EFD7-5972-5940-D0C813B56B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73937" y="0"/>
            <a:ext cx="4044125" cy="6858000"/>
          </a:xfrm>
          <a:prstGeom prst="rect">
            <a:avLst/>
          </a:prstGeom>
        </p:spPr>
      </p:pic>
    </p:spTree>
    <p:extLst>
      <p:ext uri="{BB962C8B-B14F-4D97-AF65-F5344CB8AC3E}">
        <p14:creationId xmlns:p14="http://schemas.microsoft.com/office/powerpoint/2010/main" val="32642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C199-0997-7AFB-7D5B-DED196C0D8D0}"/>
              </a:ext>
            </a:extLst>
          </p:cNvPr>
          <p:cNvSpPr>
            <a:spLocks noGrp="1"/>
          </p:cNvSpPr>
          <p:nvPr>
            <p:ph type="title"/>
          </p:nvPr>
        </p:nvSpPr>
        <p:spPr>
          <a:xfrm>
            <a:off x="839788" y="457200"/>
            <a:ext cx="4418012" cy="1600200"/>
          </a:xfrm>
        </p:spPr>
        <p:txBody>
          <a:bodyPr/>
          <a:lstStyle/>
          <a:p>
            <a:r>
              <a:rPr lang="en-US" b="1">
                <a:latin typeface="Palatino Linotype" panose="02040502050505030304" pitchFamily="18" charset="0"/>
              </a:rPr>
              <a:t>EARLY TRANSPORTATION PLANNING</a:t>
            </a:r>
          </a:p>
        </p:txBody>
      </p:sp>
      <p:sp>
        <p:nvSpPr>
          <p:cNvPr id="4" name="Text Placeholder 3">
            <a:extLst>
              <a:ext uri="{FF2B5EF4-FFF2-40B4-BE49-F238E27FC236}">
                <a16:creationId xmlns:a16="http://schemas.microsoft.com/office/drawing/2014/main" id="{C5FFB59F-89A9-8D7F-B657-BC60AE2B51FF}"/>
              </a:ext>
            </a:extLst>
          </p:cNvPr>
          <p:cNvSpPr>
            <a:spLocks noGrp="1"/>
          </p:cNvSpPr>
          <p:nvPr>
            <p:ph type="body" sz="half" idx="2"/>
          </p:nvPr>
        </p:nvSpPr>
        <p:spPr>
          <a:xfrm>
            <a:off x="538844" y="2057400"/>
            <a:ext cx="5454096" cy="929201"/>
          </a:xfrm>
        </p:spPr>
        <p:txBody>
          <a:bodyPr anchor="ctr">
            <a:normAutofit fontScale="92500"/>
          </a:bodyPr>
          <a:lstStyle/>
          <a:p>
            <a:r>
              <a:rPr lang="en-US" sz="2400" i="1">
                <a:solidFill>
                  <a:srgbClr val="FF0000"/>
                </a:solidFill>
                <a:latin typeface="Palatino Linotype" panose="02040502050505030304" pitchFamily="18" charset="0"/>
              </a:rPr>
              <a:t>It’s crucial to maintain independence by creating alternative transportation solutions.</a:t>
            </a:r>
          </a:p>
        </p:txBody>
      </p:sp>
      <p:pic>
        <p:nvPicPr>
          <p:cNvPr id="6146" name="Picture 2" descr="Senior rides and transportation: 5 alternatives to driving">
            <a:extLst>
              <a:ext uri="{FF2B5EF4-FFF2-40B4-BE49-F238E27FC236}">
                <a16:creationId xmlns:a16="http://schemas.microsoft.com/office/drawing/2014/main" id="{B0B3E732-E997-ED62-7604-6C8983D8C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64" y="3157640"/>
            <a:ext cx="5204963" cy="32431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48" name="TextBox 4">
            <a:extLst>
              <a:ext uri="{FF2B5EF4-FFF2-40B4-BE49-F238E27FC236}">
                <a16:creationId xmlns:a16="http://schemas.microsoft.com/office/drawing/2014/main" id="{16710D1F-BB75-9F3A-8E96-B1CA57D16E35}"/>
              </a:ext>
            </a:extLst>
          </p:cNvPr>
          <p:cNvGraphicFramePr/>
          <p:nvPr/>
        </p:nvGraphicFramePr>
        <p:xfrm>
          <a:off x="6716564" y="940714"/>
          <a:ext cx="4118089"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5402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DC11-7388-A506-F5AD-BCC4286A226D}"/>
              </a:ext>
            </a:extLst>
          </p:cNvPr>
          <p:cNvSpPr>
            <a:spLocks noGrp="1"/>
          </p:cNvSpPr>
          <p:nvPr>
            <p:ph type="title"/>
          </p:nvPr>
        </p:nvSpPr>
        <p:spPr>
          <a:xfrm>
            <a:off x="540327" y="-37089"/>
            <a:ext cx="10515600" cy="688253"/>
          </a:xfrm>
        </p:spPr>
        <p:txBody>
          <a:bodyPr>
            <a:normAutofit/>
          </a:bodyPr>
          <a:lstStyle/>
          <a:p>
            <a:pPr algn="ctr"/>
            <a:r>
              <a:rPr lang="en-US" sz="2800" b="1" dirty="0">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A953DC10-D1E4-D833-29DA-84627FBC2922}"/>
              </a:ext>
            </a:extLst>
          </p:cNvPr>
          <p:cNvSpPr>
            <a:spLocks noGrp="1"/>
          </p:cNvSpPr>
          <p:nvPr>
            <p:ph idx="1"/>
          </p:nvPr>
        </p:nvSpPr>
        <p:spPr>
          <a:xfrm>
            <a:off x="1" y="547255"/>
            <a:ext cx="12122726" cy="6192981"/>
          </a:xfrm>
        </p:spPr>
        <p:txBody>
          <a:bodyPr>
            <a:noAutofit/>
          </a:bodyPr>
          <a:lstStyle/>
          <a:p>
            <a:pPr>
              <a:lnSpc>
                <a:spcPct val="100000"/>
              </a:lnSpc>
            </a:pPr>
            <a:r>
              <a:rPr lang="en-US" sz="1200" dirty="0">
                <a:latin typeface="Times New Roman" panose="02020603050405020304" pitchFamily="18" charset="0"/>
                <a:cs typeface="Times New Roman" panose="02020603050405020304" pitchFamily="18" charset="0"/>
              </a:rPr>
              <a:t>Clinician’s Guide to Assessing and Counseling Older Drivers, 3rd Edition</a:t>
            </a:r>
          </a:p>
          <a:p>
            <a:pPr marL="457200" lvl="1" indent="0">
              <a:lnSpc>
                <a:spcPct val="100000"/>
              </a:lnSpc>
              <a:buNone/>
            </a:pPr>
            <a:r>
              <a:rPr lang="en-US" sz="1200" dirty="0">
                <a:latin typeface="Times New Roman" panose="02020603050405020304" pitchFamily="18" charset="0"/>
                <a:cs typeface="Times New Roman" panose="02020603050405020304" pitchFamily="18" charset="0"/>
                <a:hlinkClick r:id="rId2"/>
              </a:rPr>
              <a:t>https://www.nhtsa.gov/sites/nhtsa.gov/files/812228_cliniciansguidetoolderdrivers.pdf</a:t>
            </a:r>
            <a:endParaRPr lang="en-US" sz="1200" dirty="0">
              <a:latin typeface="Times New Roman" panose="02020603050405020304" pitchFamily="18" charset="0"/>
              <a:cs typeface="Times New Roman" panose="02020603050405020304" pitchFamily="18" charset="0"/>
            </a:endParaRPr>
          </a:p>
          <a:p>
            <a:pPr>
              <a:lnSpc>
                <a:spcPct val="100000"/>
              </a:lnSpc>
            </a:pPr>
            <a:r>
              <a:rPr lang="en-US" sz="1200" dirty="0">
                <a:latin typeface="Times New Roman" panose="02020603050405020304" pitchFamily="18" charset="0"/>
                <a:cs typeface="Times New Roman" panose="02020603050405020304" pitchFamily="18" charset="0"/>
              </a:rPr>
              <a:t>AMERICAN OCCUPATIONAL THERAPY ASSOCIATION – DRIVING &amp; COMMUNITY MOBILITY     </a:t>
            </a:r>
          </a:p>
          <a:p>
            <a:pPr marL="457200" lvl="1" indent="0">
              <a:lnSpc>
                <a:spcPct val="100000"/>
              </a:lnSpc>
              <a:buNone/>
            </a:pPr>
            <a:r>
              <a:rPr lang="en-US" sz="1200" dirty="0">
                <a:latin typeface="Times New Roman" panose="02020603050405020304" pitchFamily="18" charset="0"/>
                <a:cs typeface="Times New Roman" panose="02020603050405020304" pitchFamily="18" charset="0"/>
                <a:hlinkClick r:id="rId3"/>
              </a:rPr>
              <a:t>https://www.aota.org/practice/clinical-topics/driving-community-mobility</a:t>
            </a:r>
            <a:endParaRPr lang="en-US" sz="1200" dirty="0">
              <a:latin typeface="Times New Roman" panose="02020603050405020304" pitchFamily="18" charset="0"/>
              <a:cs typeface="Times New Roman" panose="02020603050405020304" pitchFamily="18" charset="0"/>
            </a:endParaRPr>
          </a:p>
          <a:p>
            <a:pPr>
              <a:lnSpc>
                <a:spcPct val="100000"/>
              </a:lnSpc>
            </a:pPr>
            <a:r>
              <a:rPr lang="en-US" sz="1200" dirty="0">
                <a:latin typeface="Times New Roman" panose="02020603050405020304" pitchFamily="18" charset="0"/>
                <a:cs typeface="Times New Roman" panose="02020603050405020304" pitchFamily="18" charset="0"/>
              </a:rPr>
              <a:t>WORLDS LARGEST PROVIDER FOR DRIVING REHAB EDUCATION – FIND A SPECIALIST      </a:t>
            </a:r>
          </a:p>
          <a:p>
            <a:pPr marL="457200" lvl="1" indent="0">
              <a:lnSpc>
                <a:spcPct val="100000"/>
              </a:lnSpc>
              <a:buNone/>
            </a:pPr>
            <a:r>
              <a:rPr lang="en-US" sz="1200" dirty="0">
                <a:latin typeface="Times New Roman" panose="02020603050405020304" pitchFamily="18" charset="0"/>
                <a:cs typeface="Times New Roman" panose="02020603050405020304" pitchFamily="18" charset="0"/>
                <a:hlinkClick r:id="rId4"/>
              </a:rPr>
              <a:t>https://www.aded.net/default.aspx</a:t>
            </a:r>
            <a:endParaRPr lang="en-US" sz="1200" dirty="0">
              <a:latin typeface="Times New Roman" panose="02020603050405020304" pitchFamily="18" charset="0"/>
              <a:cs typeface="Times New Roman" panose="02020603050405020304" pitchFamily="18" charset="0"/>
            </a:endParaRPr>
          </a:p>
          <a:p>
            <a:pPr>
              <a:lnSpc>
                <a:spcPct val="100000"/>
              </a:lnSpc>
            </a:pPr>
            <a:r>
              <a:rPr lang="en-US" sz="1200" dirty="0">
                <a:latin typeface="Times New Roman" panose="02020603050405020304" pitchFamily="18" charset="0"/>
                <a:cs typeface="Times New Roman" panose="02020603050405020304" pitchFamily="18" charset="0"/>
              </a:rPr>
              <a:t>SENIOR TRANSPORTATION MOBILITY PLANNER     </a:t>
            </a:r>
          </a:p>
          <a:p>
            <a:pPr marL="457200" lvl="1" indent="0">
              <a:lnSpc>
                <a:spcPct val="100000"/>
              </a:lnSpc>
              <a:buNone/>
            </a:pPr>
            <a:r>
              <a:rPr lang="en-US" sz="1200" dirty="0">
                <a:latin typeface="Times New Roman" panose="02020603050405020304" pitchFamily="18" charset="0"/>
                <a:cs typeface="Times New Roman" panose="02020603050405020304" pitchFamily="18" charset="0"/>
                <a:hlinkClick r:id="rId5"/>
              </a:rPr>
              <a:t>https://exchange.aaa.com/wp-content/uploads/2021/03/Senior-Transportation-Mobility-Planner.pdf</a:t>
            </a:r>
            <a:endParaRPr lang="en-US" sz="1200" dirty="0">
              <a:latin typeface="Times New Roman" panose="02020603050405020304" pitchFamily="18" charset="0"/>
              <a:cs typeface="Times New Roman" panose="02020603050405020304" pitchFamily="18" charset="0"/>
            </a:endParaRPr>
          </a:p>
          <a:p>
            <a:pPr>
              <a:lnSpc>
                <a:spcPct val="100000"/>
              </a:lnSpc>
            </a:pPr>
            <a:r>
              <a:rPr lang="en-US" sz="1200" dirty="0">
                <a:latin typeface="Times New Roman" panose="02020603050405020304" pitchFamily="18" charset="0"/>
                <a:cs typeface="Times New Roman" panose="02020603050405020304" pitchFamily="18" charset="0"/>
              </a:rPr>
              <a:t>WHAT TO EXPECT WHEN REFERRED TO DRIVING REHAB SPECIALIST   </a:t>
            </a:r>
          </a:p>
          <a:p>
            <a:pPr marL="457200" lvl="1" indent="0">
              <a:lnSpc>
                <a:spcPct val="100000"/>
              </a:lnSpc>
              <a:buNone/>
            </a:pPr>
            <a:r>
              <a:rPr lang="en-US" sz="1200" dirty="0">
                <a:latin typeface="Times New Roman" panose="02020603050405020304" pitchFamily="18" charset="0"/>
                <a:cs typeface="Times New Roman" panose="02020603050405020304" pitchFamily="18" charset="0"/>
                <a:hlinkClick r:id="rId6"/>
              </a:rPr>
              <a:t>https://www.roadsafeseniors.org/sites/default/files/resources/document/What_To-Expect_Referred_DRS_Handout.pdf</a:t>
            </a:r>
            <a:endParaRPr lang="en-US" sz="1200" dirty="0">
              <a:latin typeface="Times New Roman" panose="02020603050405020304" pitchFamily="18" charset="0"/>
              <a:cs typeface="Times New Roman" panose="02020603050405020304" pitchFamily="18" charset="0"/>
            </a:endParaRPr>
          </a:p>
          <a:p>
            <a:pPr>
              <a:lnSpc>
                <a:spcPct val="100000"/>
              </a:lnSpc>
            </a:pPr>
            <a:r>
              <a:rPr lang="en-US" sz="1200" dirty="0">
                <a:latin typeface="Times New Roman" panose="02020603050405020304" pitchFamily="18" charset="0"/>
                <a:cs typeface="Times New Roman" panose="02020603050405020304" pitchFamily="18" charset="0"/>
              </a:rPr>
              <a:t> EYE CARE FOR OLDER ADULTS     </a:t>
            </a:r>
          </a:p>
          <a:p>
            <a:pPr marL="457200" lvl="1" indent="0">
              <a:lnSpc>
                <a:spcPct val="100000"/>
              </a:lnSpc>
              <a:buNone/>
            </a:pPr>
            <a:r>
              <a:rPr lang="en-US" sz="1200" dirty="0">
                <a:latin typeface="Times New Roman" panose="02020603050405020304" pitchFamily="18" charset="0"/>
                <a:cs typeface="Times New Roman" panose="02020603050405020304" pitchFamily="18" charset="0"/>
                <a:hlinkClick r:id="rId7"/>
              </a:rPr>
              <a:t>https://www.aao.org/education/eye-care-for-older-adults</a:t>
            </a:r>
            <a:endParaRPr lang="en-US" sz="1200" dirty="0">
              <a:latin typeface="Times New Roman" panose="02020603050405020304" pitchFamily="18" charset="0"/>
              <a:cs typeface="Times New Roman" panose="02020603050405020304" pitchFamily="18" charset="0"/>
            </a:endParaRPr>
          </a:p>
          <a:p>
            <a:pPr marL="0" indent="0">
              <a:lnSpc>
                <a:spcPct val="100000"/>
              </a:lnSpc>
              <a:spcBef>
                <a:spcPts val="0"/>
              </a:spcBef>
            </a:pPr>
            <a:r>
              <a:rPr lang="en-US" sz="1200" dirty="0">
                <a:latin typeface="Times New Roman" panose="02020603050405020304" pitchFamily="18" charset="0"/>
                <a:cs typeface="Times New Roman" panose="02020603050405020304" pitchFamily="18" charset="0"/>
              </a:rPr>
              <a:t>     DEMENTIA &amp; DRIVING    </a:t>
            </a:r>
          </a:p>
          <a:p>
            <a:pPr marL="457200" lvl="1" indent="0">
              <a:lnSpc>
                <a:spcPct val="100000"/>
              </a:lnSpc>
              <a:spcBef>
                <a:spcPts val="0"/>
              </a:spcBef>
              <a:buNone/>
            </a:pP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hlinkClick r:id="rId8"/>
              </a:rPr>
              <a:t>https://www.alz.org/help-support/caregiving/safety/dementia-driving</a:t>
            </a:r>
            <a:endParaRPr lang="en-US" sz="1200" dirty="0">
              <a:latin typeface="Times New Roman" panose="02020603050405020304" pitchFamily="18" charset="0"/>
              <a:cs typeface="Times New Roman" panose="02020603050405020304" pitchFamily="18" charset="0"/>
            </a:endParaRPr>
          </a:p>
          <a:p>
            <a:pPr>
              <a:lnSpc>
                <a:spcPct val="100000"/>
              </a:lnSpc>
            </a:pPr>
            <a:r>
              <a:rPr lang="en-US" sz="1200" dirty="0">
                <a:latin typeface="Times New Roman" panose="02020603050405020304" pitchFamily="18" charset="0"/>
                <a:cs typeface="Times New Roman" panose="02020603050405020304" pitchFamily="18" charset="0"/>
              </a:rPr>
              <a:t> ORGANIZATION THAT PROVIDES INSTRUCTION AND TESTING FOR OLDER DRIVERS     </a:t>
            </a:r>
            <a:r>
              <a:rPr lang="en-US" sz="1200" dirty="0">
                <a:latin typeface="Times New Roman" panose="02020603050405020304" pitchFamily="18" charset="0"/>
                <a:cs typeface="Times New Roman" panose="02020603050405020304" pitchFamily="18" charset="0"/>
                <a:hlinkClick r:id="rId9"/>
              </a:rPr>
              <a:t>https://www.nhtsa.gov/road-safety/older-drivers</a:t>
            </a:r>
            <a:endParaRPr lang="en-US" sz="1200" dirty="0">
              <a:latin typeface="Times New Roman" panose="02020603050405020304" pitchFamily="18" charset="0"/>
              <a:cs typeface="Times New Roman" panose="02020603050405020304" pitchFamily="18" charset="0"/>
            </a:endParaRPr>
          </a:p>
          <a:p>
            <a:pPr marL="457200" lvl="1" indent="0">
              <a:lnSpc>
                <a:spcPct val="100000"/>
              </a:lnSpc>
              <a:buNone/>
            </a:pPr>
            <a:r>
              <a:rPr lang="en-US" sz="1200" dirty="0">
                <a:latin typeface="Times New Roman" panose="02020603050405020304" pitchFamily="18" charset="0"/>
                <a:cs typeface="Times New Roman" panose="02020603050405020304" pitchFamily="18" charset="0"/>
              </a:rPr>
              <a:t>Teen Drivers </a:t>
            </a:r>
            <a:r>
              <a:rPr lang="en-US" sz="1200" dirty="0">
                <a:latin typeface="Times New Roman" panose="02020603050405020304" pitchFamily="18" charset="0"/>
                <a:cs typeface="Times New Roman" panose="02020603050405020304" pitchFamily="18" charset="0"/>
                <a:hlinkClick r:id="rId10"/>
              </a:rPr>
              <a:t>https://www.nhtsa.gov/road-safety/teen-driving</a:t>
            </a:r>
            <a:endParaRPr lang="en-US" sz="1200" dirty="0">
              <a:latin typeface="Times New Roman" panose="02020603050405020304" pitchFamily="18" charset="0"/>
              <a:cs typeface="Times New Roman" panose="02020603050405020304" pitchFamily="18" charset="0"/>
            </a:endParaRPr>
          </a:p>
          <a:p>
            <a:pPr marL="457200" lvl="1" indent="0">
              <a:lnSpc>
                <a:spcPct val="100000"/>
              </a:lnSpc>
              <a:buNone/>
            </a:pPr>
            <a:r>
              <a:rPr lang="en-US" sz="1200" dirty="0">
                <a:latin typeface="Times New Roman" panose="02020603050405020304" pitchFamily="18" charset="0"/>
                <a:cs typeface="Times New Roman" panose="02020603050405020304" pitchFamily="18" charset="0"/>
              </a:rPr>
              <a:t>Adaptive Vehicles </a:t>
            </a:r>
            <a:r>
              <a:rPr lang="en-US" sz="1200" dirty="0">
                <a:latin typeface="Times New Roman" panose="02020603050405020304" pitchFamily="18" charset="0"/>
                <a:cs typeface="Times New Roman" panose="02020603050405020304" pitchFamily="18" charset="0"/>
                <a:hlinkClick r:id="rId11"/>
              </a:rPr>
              <a:t>https://www.nhtsa.gov/road-safety/adapted-vehicles</a:t>
            </a:r>
            <a:endParaRPr lang="en-US" sz="1200" dirty="0">
              <a:latin typeface="Times New Roman" panose="02020603050405020304" pitchFamily="18" charset="0"/>
              <a:cs typeface="Times New Roman" panose="02020603050405020304" pitchFamily="18" charset="0"/>
            </a:endParaRPr>
          </a:p>
          <a:p>
            <a:pPr marL="457200" lvl="1" indent="0">
              <a:lnSpc>
                <a:spcPct val="100000"/>
              </a:lnSpc>
              <a:buNone/>
            </a:pPr>
            <a:r>
              <a:rPr lang="en-US" sz="1200" dirty="0">
                <a:latin typeface="Times New Roman" panose="02020603050405020304" pitchFamily="18" charset="0"/>
                <a:cs typeface="Times New Roman" panose="02020603050405020304" pitchFamily="18" charset="0"/>
              </a:rPr>
              <a:t>Older Drivers </a:t>
            </a:r>
            <a:r>
              <a:rPr lang="en-US" sz="1200" dirty="0">
                <a:latin typeface="Times New Roman" panose="02020603050405020304" pitchFamily="18" charset="0"/>
                <a:cs typeface="Times New Roman" panose="02020603050405020304" pitchFamily="18" charset="0"/>
                <a:hlinkClick r:id="rId9"/>
              </a:rPr>
              <a:t>https://www.nhtsa.gov/road-safety/older-drivers</a:t>
            </a:r>
            <a:endParaRPr lang="en-US" sz="1200" dirty="0">
              <a:latin typeface="Times New Roman" panose="02020603050405020304" pitchFamily="18" charset="0"/>
              <a:cs typeface="Times New Roman" panose="02020603050405020304" pitchFamily="18" charset="0"/>
            </a:endParaRPr>
          </a:p>
          <a:p>
            <a:pPr>
              <a:lnSpc>
                <a:spcPct val="100000"/>
              </a:lnSpc>
            </a:pPr>
            <a:r>
              <a:rPr lang="en-US" sz="1200" dirty="0">
                <a:latin typeface="Times New Roman" panose="02020603050405020304" pitchFamily="18" charset="0"/>
                <a:cs typeface="Times New Roman" panose="02020603050405020304" pitchFamily="18" charset="0"/>
              </a:rPr>
              <a:t>DRIVERS 65 PLUS: SELF-RATING TOOL     </a:t>
            </a:r>
          </a:p>
          <a:p>
            <a:pPr marL="457200" lvl="1" indent="0">
              <a:lnSpc>
                <a:spcPct val="100000"/>
              </a:lnSpc>
              <a:buNone/>
            </a:pPr>
            <a:r>
              <a:rPr lang="en-US" sz="1200" dirty="0">
                <a:latin typeface="Times New Roman" panose="02020603050405020304" pitchFamily="18" charset="0"/>
                <a:cs typeface="Times New Roman" panose="02020603050405020304" pitchFamily="18" charset="0"/>
                <a:hlinkClick r:id="rId12"/>
              </a:rPr>
              <a:t>https://exchange.aaa.com/wp-content/uploads/2021/03/Driver-65-Plus.pdf</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EVIDENCE-BASED CONSENSUS STATEMENTS FOR DRIVING AND COMMUNITY MOBILITY </a:t>
            </a:r>
          </a:p>
          <a:p>
            <a:pPr lvl="1"/>
            <a:r>
              <a:rPr lang="en-US" sz="1200" dirty="0">
                <a:latin typeface="Times New Roman" panose="02020603050405020304" pitchFamily="18" charset="0"/>
                <a:cs typeface="Times New Roman" panose="02020603050405020304" pitchFamily="18" charset="0"/>
              </a:rPr>
              <a:t>Foster Occupational Therapy Engagement in Older Drivers: Addressing Gaps through Pathways NHTSA Cooperative Agreement Number: DTNH22-11-H-00340 Expert Consensus Statements. 2015</a:t>
            </a:r>
          </a:p>
          <a:p>
            <a:pPr marL="457200" lvl="1" indent="0">
              <a:buNone/>
            </a:pPr>
            <a:r>
              <a:rPr lang="en-US" sz="1200" dirty="0">
                <a:latin typeface="Times New Roman" panose="02020603050405020304" pitchFamily="18" charset="0"/>
                <a:cs typeface="Times New Roman" panose="02020603050405020304" pitchFamily="18" charset="0"/>
                <a:hlinkClick r:id="rId13"/>
              </a:rPr>
              <a:t>https://www.aota.org/~/media/Corporate/Files/Practice/Aging/Driving/evidence-basedconsensus-statements-driving-community-mobility.pdf</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295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326F95-687E-F6B4-F44A-E17D2DFE8112}"/>
              </a:ext>
            </a:extLst>
          </p:cNvPr>
          <p:cNvSpPr>
            <a:spLocks noGrp="1"/>
          </p:cNvSpPr>
          <p:nvPr>
            <p:ph type="title"/>
          </p:nvPr>
        </p:nvSpPr>
        <p:spPr>
          <a:xfrm>
            <a:off x="6977031" y="83127"/>
            <a:ext cx="4134314" cy="2436666"/>
          </a:xfrm>
        </p:spPr>
        <p:txBody>
          <a:bodyPr vert="horz" lIns="91440" tIns="45720" rIns="91440" bIns="45720" rtlCol="0" anchor="ctr">
            <a:normAutofit/>
          </a:bodyPr>
          <a:lstStyle/>
          <a:p>
            <a:pPr algn="ctr"/>
            <a:r>
              <a:rPr lang="en-US" sz="5600" b="1" dirty="0">
                <a:latin typeface="Times New Roman" panose="02020603050405020304" pitchFamily="18" charset="0"/>
                <a:cs typeface="Times New Roman" panose="02020603050405020304" pitchFamily="18" charset="0"/>
              </a:rPr>
              <a:t>THANK YOU!</a:t>
            </a:r>
          </a:p>
        </p:txBody>
      </p:sp>
      <p:sp>
        <p:nvSpPr>
          <p:cNvPr id="32" name="Freeform: Shape 31">
            <a:extLst>
              <a:ext uri="{FF2B5EF4-FFF2-40B4-BE49-F238E27FC236}">
                <a16:creationId xmlns:a16="http://schemas.microsoft.com/office/drawing/2014/main" id="{5841E0DD-1BA7-47EA-92C1-DFCD469D0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797" y="0"/>
            <a:ext cx="4195674" cy="2553552"/>
          </a:xfrm>
          <a:custGeom>
            <a:avLst/>
            <a:gdLst>
              <a:gd name="connsiteX0" fmla="*/ 51087 w 4195674"/>
              <a:gd name="connsiteY0" fmla="*/ 0 h 2553552"/>
              <a:gd name="connsiteX1" fmla="*/ 4144587 w 4195674"/>
              <a:gd name="connsiteY1" fmla="*/ 0 h 2553552"/>
              <a:gd name="connsiteX2" fmla="*/ 4153054 w 4195674"/>
              <a:gd name="connsiteY2" fmla="*/ 32928 h 2553552"/>
              <a:gd name="connsiteX3" fmla="*/ 4195674 w 4195674"/>
              <a:gd name="connsiteY3" fmla="*/ 455715 h 2553552"/>
              <a:gd name="connsiteX4" fmla="*/ 2097837 w 4195674"/>
              <a:gd name="connsiteY4" fmla="*/ 2553552 h 2553552"/>
              <a:gd name="connsiteX5" fmla="*/ 0 w 4195674"/>
              <a:gd name="connsiteY5" fmla="*/ 455715 h 2553552"/>
              <a:gd name="connsiteX6" fmla="*/ 42621 w 4195674"/>
              <a:gd name="connsiteY6" fmla="*/ 32928 h 25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2553552">
                <a:moveTo>
                  <a:pt x="51087" y="0"/>
                </a:moveTo>
                <a:lnTo>
                  <a:pt x="4144587" y="0"/>
                </a:lnTo>
                <a:lnTo>
                  <a:pt x="4153054" y="32928"/>
                </a:lnTo>
                <a:cubicBezTo>
                  <a:pt x="4180999" y="169492"/>
                  <a:pt x="4195674" y="310890"/>
                  <a:pt x="4195674" y="455715"/>
                </a:cubicBezTo>
                <a:cubicBezTo>
                  <a:pt x="4195674" y="1614318"/>
                  <a:pt x="3256440" y="2553552"/>
                  <a:pt x="2097837" y="2553552"/>
                </a:cubicBezTo>
                <a:cubicBezTo>
                  <a:pt x="939234" y="2553552"/>
                  <a:pt x="0" y="1614318"/>
                  <a:pt x="0" y="455715"/>
                </a:cubicBezTo>
                <a:cubicBezTo>
                  <a:pt x="0" y="310890"/>
                  <a:pt x="14676" y="169492"/>
                  <a:pt x="42621" y="32928"/>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A logo with blue and white text&#10;&#10;Description automatically generated">
            <a:extLst>
              <a:ext uri="{FF2B5EF4-FFF2-40B4-BE49-F238E27FC236}">
                <a16:creationId xmlns:a16="http://schemas.microsoft.com/office/drawing/2014/main" id="{2B56A374-2672-8B42-E5A9-22009B7CF987}"/>
              </a:ext>
            </a:extLst>
          </p:cNvPr>
          <p:cNvPicPr>
            <a:picLocks noChangeAspect="1"/>
          </p:cNvPicPr>
          <p:nvPr/>
        </p:nvPicPr>
        <p:blipFill rotWithShape="1">
          <a:blip r:embed="rId2">
            <a:extLst>
              <a:ext uri="{28A0092B-C50C-407E-A947-70E740481C1C}">
                <a14:useLocalDpi xmlns:a14="http://schemas.microsoft.com/office/drawing/2010/main" val="0"/>
              </a:ext>
            </a:extLst>
          </a:blip>
          <a:srcRect l="11761" t="18161" r="11445" b="5738"/>
          <a:stretch/>
        </p:blipFill>
        <p:spPr>
          <a:xfrm>
            <a:off x="1203467" y="152400"/>
            <a:ext cx="2109560" cy="1977495"/>
          </a:xfrm>
          <a:prstGeom prst="rect">
            <a:avLst/>
          </a:prstGeom>
        </p:spPr>
      </p:pic>
      <p:sp>
        <p:nvSpPr>
          <p:cNvPr id="3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148" y="987117"/>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D3BEFDA-0C8B-4C24-AF49-B7E58C98D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6811"/>
            <a:ext cx="4507268" cy="4101189"/>
          </a:xfrm>
          <a:custGeom>
            <a:avLst/>
            <a:gdLst>
              <a:gd name="connsiteX0" fmla="*/ 1188901 w 4507268"/>
              <a:gd name="connsiteY0" fmla="*/ 0 h 4101189"/>
              <a:gd name="connsiteX1" fmla="*/ 4507268 w 4507268"/>
              <a:gd name="connsiteY1" fmla="*/ 3318367 h 4101189"/>
              <a:gd name="connsiteX2" fmla="*/ 4439851 w 4507268"/>
              <a:gd name="connsiteY2" fmla="*/ 3987135 h 4101189"/>
              <a:gd name="connsiteX3" fmla="*/ 4410525 w 4507268"/>
              <a:gd name="connsiteY3" fmla="*/ 4101189 h 4101189"/>
              <a:gd name="connsiteX4" fmla="*/ 0 w 4507268"/>
              <a:gd name="connsiteY4" fmla="*/ 4101189 h 4101189"/>
              <a:gd name="connsiteX5" fmla="*/ 0 w 4507268"/>
              <a:gd name="connsiteY5" fmla="*/ 221283 h 4101189"/>
              <a:gd name="connsiteX6" fmla="*/ 47936 w 4507268"/>
              <a:gd name="connsiteY6" fmla="*/ 201358 h 4101189"/>
              <a:gd name="connsiteX7" fmla="*/ 1188901 w 4507268"/>
              <a:gd name="connsiteY7" fmla="*/ 0 h 41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268" h="4101189">
                <a:moveTo>
                  <a:pt x="1188901" y="0"/>
                </a:moveTo>
                <a:cubicBezTo>
                  <a:pt x="3021585" y="0"/>
                  <a:pt x="4507268" y="1485684"/>
                  <a:pt x="4507268" y="3318367"/>
                </a:cubicBezTo>
                <a:cubicBezTo>
                  <a:pt x="4507268" y="3547453"/>
                  <a:pt x="4484055" y="3771117"/>
                  <a:pt x="4439851" y="3987135"/>
                </a:cubicBezTo>
                <a:lnTo>
                  <a:pt x="4410525" y="4101189"/>
                </a:lnTo>
                <a:lnTo>
                  <a:pt x="0" y="4101189"/>
                </a:lnTo>
                <a:lnTo>
                  <a:pt x="0" y="221283"/>
                </a:lnTo>
                <a:lnTo>
                  <a:pt x="47936" y="201358"/>
                </a:lnTo>
                <a:cubicBezTo>
                  <a:pt x="403707" y="71093"/>
                  <a:pt x="788002" y="0"/>
                  <a:pt x="1188901"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Oval 37">
            <a:extLst>
              <a:ext uri="{FF2B5EF4-FFF2-40B4-BE49-F238E27FC236}">
                <a16:creationId xmlns:a16="http://schemas.microsoft.com/office/drawing/2014/main" id="{7400EEA6-B330-4DBC-A821-469627E96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0123" y="1601385"/>
            <a:ext cx="2754831" cy="275483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7278" y="4908805"/>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51" y="5775084"/>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chemeClr val="tx1">
                  <a:alpha val="60000"/>
                </a:schemeClr>
              </a:solidFill>
            </a:endParaRPr>
          </a:p>
        </p:txBody>
      </p:sp>
      <p:sp>
        <p:nvSpPr>
          <p:cNvPr id="7" name="TextBox 6">
            <a:extLst>
              <a:ext uri="{FF2B5EF4-FFF2-40B4-BE49-F238E27FC236}">
                <a16:creationId xmlns:a16="http://schemas.microsoft.com/office/drawing/2014/main" id="{CC6D99D0-B563-7D19-27C7-C9BF0D0FA7C5}"/>
              </a:ext>
            </a:extLst>
          </p:cNvPr>
          <p:cNvSpPr txBox="1"/>
          <p:nvPr/>
        </p:nvSpPr>
        <p:spPr>
          <a:xfrm>
            <a:off x="6666451" y="2990818"/>
            <a:ext cx="4919710" cy="2913872"/>
          </a:xfrm>
          <a:prstGeom prst="rect">
            <a:avLst/>
          </a:prstGeom>
        </p:spPr>
        <p:txBody>
          <a:bodyPr vert="horz" lIns="91440" tIns="45720" rIns="91440" bIns="45720" rtlCol="0" anchor="t">
            <a:normAutofit fontScale="92500"/>
          </a:bodyPr>
          <a:lstStyle/>
          <a:p>
            <a:pPr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Jital Patel, OTR/L, CFPS, DRP</a:t>
            </a:r>
          </a:p>
          <a:p>
            <a:pPr>
              <a:lnSpc>
                <a:spcPct val="90000"/>
              </a:lnSpc>
              <a:spcAft>
                <a:spcPts val="600"/>
              </a:spcAft>
            </a:pPr>
            <a:r>
              <a:rPr lang="en-US" sz="2400" dirty="0">
                <a:latin typeface="Times New Roman" panose="02020603050405020304" pitchFamily="18" charset="0"/>
                <a:cs typeface="Times New Roman" panose="02020603050405020304" pitchFamily="18" charset="0"/>
              </a:rPr>
              <a:t>   Coastal Occupational Therapy</a:t>
            </a:r>
          </a:p>
          <a:p>
            <a:pPr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Office: (321) 361-8040</a:t>
            </a:r>
          </a:p>
          <a:p>
            <a:pPr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Email: </a:t>
            </a:r>
            <a:r>
              <a:rPr lang="en-US" sz="2400" dirty="0">
                <a:latin typeface="Times New Roman" panose="02020603050405020304" pitchFamily="18" charset="0"/>
                <a:cs typeface="Times New Roman" panose="02020603050405020304" pitchFamily="18" charset="0"/>
                <a:hlinkClick r:id="rId3"/>
              </a:rPr>
              <a:t>admin@coastaltherapyFL.com</a:t>
            </a:r>
            <a:endParaRPr lang="en-US" sz="2400" dirty="0">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Website: </a:t>
            </a:r>
            <a:r>
              <a:rPr lang="en-US" sz="2400" dirty="0">
                <a:latin typeface="Times New Roman" panose="02020603050405020304" pitchFamily="18" charset="0"/>
                <a:cs typeface="Times New Roman" panose="02020603050405020304" pitchFamily="18" charset="0"/>
                <a:hlinkClick r:id="rId4"/>
              </a:rPr>
              <a:t>www.coastaltherapyFL.com</a:t>
            </a:r>
          </a:p>
          <a:p>
            <a:pPr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IG: drive_ability</a:t>
            </a:r>
          </a:p>
          <a:p>
            <a:pPr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FB: coastaloccupationaltherapy</a:t>
            </a:r>
          </a:p>
          <a:p>
            <a:pPr indent="-228600">
              <a:lnSpc>
                <a:spcPct val="90000"/>
              </a:lnSpc>
              <a:spcAft>
                <a:spcPts val="600"/>
              </a:spcAf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6" name="Picture 5" descr="A picture containing text, font, graphics, clipart&#10;&#10;Description automatically generated">
            <a:extLst>
              <a:ext uri="{FF2B5EF4-FFF2-40B4-BE49-F238E27FC236}">
                <a16:creationId xmlns:a16="http://schemas.microsoft.com/office/drawing/2014/main" id="{819068EF-D4A4-E3B3-8BCC-8DA975EDF6B5}"/>
              </a:ext>
            </a:extLst>
          </p:cNvPr>
          <p:cNvPicPr>
            <a:picLocks noChangeAspect="1"/>
          </p:cNvPicPr>
          <p:nvPr/>
        </p:nvPicPr>
        <p:blipFill rotWithShape="1">
          <a:blip r:embed="rId5">
            <a:extLst>
              <a:ext uri="{28A0092B-C50C-407E-A947-70E740481C1C}">
                <a14:useLocalDpi xmlns:a14="http://schemas.microsoft.com/office/drawing/2010/main" val="0"/>
              </a:ext>
            </a:extLst>
          </a:blip>
          <a:srcRect l="4390" r="4804" b="4"/>
          <a:stretch/>
        </p:blipFill>
        <p:spPr>
          <a:xfrm>
            <a:off x="485308" y="3839534"/>
            <a:ext cx="2341020" cy="2384595"/>
          </a:xfrm>
          <a:prstGeom prst="rect">
            <a:avLst/>
          </a:prstGeom>
        </p:spPr>
      </p:pic>
      <p:pic>
        <p:nvPicPr>
          <p:cNvPr id="5" name="Content Placeholder 4" descr="A person smiling for a picture&#10;&#10;Description automatically generated">
            <a:extLst>
              <a:ext uri="{FF2B5EF4-FFF2-40B4-BE49-F238E27FC236}">
                <a16:creationId xmlns:a16="http://schemas.microsoft.com/office/drawing/2014/main" id="{34016E7A-0F0E-25B9-2FAE-051128D8CDBD}"/>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r="335" b="3"/>
          <a:stretch/>
        </p:blipFill>
        <p:spPr>
          <a:xfrm>
            <a:off x="4384143" y="2129895"/>
            <a:ext cx="1666789" cy="1697810"/>
          </a:xfrm>
          <a:prstGeom prst="rect">
            <a:avLst/>
          </a:prstGeom>
        </p:spPr>
      </p:pic>
      <p:cxnSp>
        <p:nvCxnSpPr>
          <p:cNvPr id="44" name="Straight Connector 4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3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9" name="Rectangle 4102">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20" name="Straight Connector 410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81934"/>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4121" name="Group 4106">
            <a:extLst>
              <a:ext uri="{FF2B5EF4-FFF2-40B4-BE49-F238E27FC236}">
                <a16:creationId xmlns:a16="http://schemas.microsoft.com/office/drawing/2014/main" id="{34F88D19-C269-4F98-BE6B-CFB6207D36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0408" y="740316"/>
            <a:ext cx="465458" cy="872153"/>
            <a:chOff x="6110408" y="740316"/>
            <a:chExt cx="465458" cy="872153"/>
          </a:xfrm>
        </p:grpSpPr>
        <p:sp>
          <p:nvSpPr>
            <p:cNvPr id="410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410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411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pic>
        <p:nvPicPr>
          <p:cNvPr id="4098" name="Picture 2">
            <a:extLst>
              <a:ext uri="{FF2B5EF4-FFF2-40B4-BE49-F238E27FC236}">
                <a16:creationId xmlns:a16="http://schemas.microsoft.com/office/drawing/2014/main" id="{350489FA-BEA6-1AFA-8364-02EDC07F73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3666" y="3003053"/>
            <a:ext cx="4492458" cy="29949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57" name="Text Placeholder 3">
            <a:extLst>
              <a:ext uri="{FF2B5EF4-FFF2-40B4-BE49-F238E27FC236}">
                <a16:creationId xmlns:a16="http://schemas.microsoft.com/office/drawing/2014/main" id="{A3D8E87D-8BBB-0153-602B-F3C2AC9BD9AC}"/>
              </a:ext>
            </a:extLst>
          </p:cNvPr>
          <p:cNvGraphicFramePr/>
          <p:nvPr>
            <p:extLst>
              <p:ext uri="{D42A27DB-BD31-4B8C-83A1-F6EECF244321}">
                <p14:modId xmlns:p14="http://schemas.microsoft.com/office/powerpoint/2010/main" val="2874047888"/>
              </p:ext>
            </p:extLst>
          </p:nvPr>
        </p:nvGraphicFramePr>
        <p:xfrm>
          <a:off x="7229042" y="879355"/>
          <a:ext cx="4124758" cy="5120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395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AARP: Signs of unsafe driving in older drivers | St. Mary Now">
            <a:extLst>
              <a:ext uri="{FF2B5EF4-FFF2-40B4-BE49-F238E27FC236}">
                <a16:creationId xmlns:a16="http://schemas.microsoft.com/office/drawing/2014/main" id="{57C8CC26-3044-1E63-4527-1256D5D3BDB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884"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31A2BA1-8AAF-55EA-57E4-2E8C991ADC62}"/>
              </a:ext>
            </a:extLst>
          </p:cNvPr>
          <p:cNvSpPr>
            <a:spLocks noGrp="1"/>
          </p:cNvSpPr>
          <p:nvPr>
            <p:ph type="title"/>
          </p:nvPr>
        </p:nvSpPr>
        <p:spPr>
          <a:xfrm>
            <a:off x="7531610" y="-98051"/>
            <a:ext cx="4355590" cy="1899912"/>
          </a:xfrm>
        </p:spPr>
        <p:txBody>
          <a:bodyPr vert="horz" lIns="91440" tIns="45720" rIns="91440" bIns="45720" rtlCol="0" anchor="ctr">
            <a:normAutofit/>
          </a:bodyPr>
          <a:lstStyle/>
          <a:p>
            <a:r>
              <a:rPr lang="en-US" sz="3700" b="1">
                <a:latin typeface="Palatino Linotype" panose="02040502050505030304" pitchFamily="18" charset="0"/>
              </a:rPr>
              <a:t>Crashes among older adult drivers:</a:t>
            </a:r>
          </a:p>
        </p:txBody>
      </p:sp>
      <p:sp>
        <p:nvSpPr>
          <p:cNvPr id="8" name="Text Placeholder 7">
            <a:extLst>
              <a:ext uri="{FF2B5EF4-FFF2-40B4-BE49-F238E27FC236}">
                <a16:creationId xmlns:a16="http://schemas.microsoft.com/office/drawing/2014/main" id="{1F2A4720-9C20-E348-1BC4-CA980CC8C2D7}"/>
              </a:ext>
            </a:extLst>
          </p:cNvPr>
          <p:cNvSpPr>
            <a:spLocks noGrp="1"/>
          </p:cNvSpPr>
          <p:nvPr>
            <p:ph type="body" sz="half" idx="2"/>
          </p:nvPr>
        </p:nvSpPr>
        <p:spPr>
          <a:xfrm>
            <a:off x="7531610" y="1703810"/>
            <a:ext cx="4355590" cy="4639840"/>
          </a:xfrm>
        </p:spPr>
        <p:txBody>
          <a:bodyPr vert="horz" lIns="91440" tIns="45720" rIns="91440" bIns="45720" rtlCol="0">
            <a:normAutofit fontScale="92500" lnSpcReduction="10000"/>
          </a:bodyPr>
          <a:lstStyle/>
          <a:p>
            <a:pPr marL="151448" indent="-228600">
              <a:spcAft>
                <a:spcPts val="600"/>
              </a:spcAft>
              <a:buFont typeface="Arial" panose="020B0604020202020204" pitchFamily="34" charset="0"/>
              <a:buChar char="•"/>
            </a:pPr>
            <a:r>
              <a:rPr lang="en-US" sz="2800">
                <a:latin typeface="Palatino Linotype" panose="02040502050505030304" pitchFamily="18" charset="0"/>
              </a:rPr>
              <a:t>errors of inattention or slowed speed of visual processing.</a:t>
            </a:r>
          </a:p>
          <a:p>
            <a:pPr marL="151448" indent="-228600">
              <a:spcAft>
                <a:spcPts val="600"/>
              </a:spcAft>
              <a:buFont typeface="Arial" panose="020B0604020202020204" pitchFamily="34" charset="0"/>
              <a:buChar char="•"/>
            </a:pPr>
            <a:r>
              <a:rPr lang="en-US" sz="2800">
                <a:latin typeface="Palatino Linotype" panose="02040502050505030304" pitchFamily="18" charset="0"/>
              </a:rPr>
              <a:t>multiple-vehicle, lower-speed events that occur at intersections</a:t>
            </a:r>
          </a:p>
          <a:p>
            <a:pPr marL="151448" indent="-228600">
              <a:spcAft>
                <a:spcPts val="600"/>
              </a:spcAft>
              <a:buFont typeface="Arial" panose="020B0604020202020204" pitchFamily="34" charset="0"/>
              <a:buChar char="•"/>
            </a:pPr>
            <a:r>
              <a:rPr lang="en-US" sz="2800">
                <a:latin typeface="Palatino Linotype" panose="02040502050505030304" pitchFamily="18" charset="0"/>
              </a:rPr>
              <a:t>involve left-hand turns</a:t>
            </a:r>
          </a:p>
          <a:p>
            <a:pPr marL="151448" indent="-228600">
              <a:spcAft>
                <a:spcPts val="600"/>
              </a:spcAft>
              <a:buFont typeface="Arial" panose="020B0604020202020204" pitchFamily="34" charset="0"/>
              <a:buChar char="•"/>
            </a:pPr>
            <a:r>
              <a:rPr lang="en-US" sz="2800">
                <a:latin typeface="Palatino Linotype" panose="02040502050505030304" pitchFamily="18" charset="0"/>
              </a:rPr>
              <a:t>include inadequate surveillance and difficulties judging the speed of other vehicles and the space available</a:t>
            </a:r>
          </a:p>
          <a:p>
            <a:pPr indent="-228600">
              <a:buFont typeface="Arial" panose="020B0604020202020204" pitchFamily="34" charset="0"/>
              <a:buChar char="•"/>
            </a:pPr>
            <a:endParaRPr lang="en-US" sz="2800">
              <a:latin typeface="Palatino Linotype" panose="02040502050505030304" pitchFamily="18" charset="0"/>
            </a:endParaRPr>
          </a:p>
        </p:txBody>
      </p:sp>
    </p:spTree>
    <p:extLst>
      <p:ext uri="{BB962C8B-B14F-4D97-AF65-F5344CB8AC3E}">
        <p14:creationId xmlns:p14="http://schemas.microsoft.com/office/powerpoint/2010/main" val="427248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ethoscope">
            <a:extLst>
              <a:ext uri="{FF2B5EF4-FFF2-40B4-BE49-F238E27FC236}">
                <a16:creationId xmlns:a16="http://schemas.microsoft.com/office/drawing/2014/main" id="{1A40571E-BA16-0D64-0F6F-00EDDA218EFB}"/>
              </a:ext>
            </a:extLst>
          </p:cNvPr>
          <p:cNvPicPr>
            <a:picLocks noChangeAspect="1"/>
          </p:cNvPicPr>
          <p:nvPr/>
        </p:nvPicPr>
        <p:blipFill rotWithShape="1">
          <a:blip r:embed="rId3"/>
          <a:srcRect l="5705" r="177"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C043AF-F993-7005-2EE4-83CEC9003012}"/>
              </a:ext>
            </a:extLst>
          </p:cNvPr>
          <p:cNvSpPr>
            <a:spLocks noGrp="1"/>
          </p:cNvSpPr>
          <p:nvPr>
            <p:ph idx="1"/>
          </p:nvPr>
        </p:nvSpPr>
        <p:spPr>
          <a:xfrm>
            <a:off x="7408780" y="748702"/>
            <a:ext cx="4260056" cy="5426909"/>
          </a:xfrm>
        </p:spPr>
        <p:txBody>
          <a:bodyPr>
            <a:normAutofit fontScale="92500"/>
          </a:bodyPr>
          <a:lstStyle/>
          <a:p>
            <a:pPr marL="0" indent="0" algn="ctr">
              <a:buNone/>
            </a:pPr>
            <a:r>
              <a:rPr lang="en-US" sz="3600" b="1" dirty="0">
                <a:effectLst/>
                <a:latin typeface="Times New Roman" panose="02020603050405020304" pitchFamily="18" charset="0"/>
                <a:ea typeface="Calibri" panose="020F0502020204030204" pitchFamily="34" charset="0"/>
              </a:rPr>
              <a:t>Healthcare practitioners and anyone caring for older adults…</a:t>
            </a:r>
          </a:p>
          <a:p>
            <a:pPr marL="0" indent="0" algn="ctr">
              <a:buNone/>
            </a:pPr>
            <a:r>
              <a:rPr lang="en-US" sz="3600" b="1" dirty="0">
                <a:effectLst/>
                <a:latin typeface="Times New Roman" panose="02020603050405020304" pitchFamily="18" charset="0"/>
                <a:ea typeface="Calibri" panose="020F0502020204030204" pitchFamily="34" charset="0"/>
              </a:rPr>
              <a:t>we are in a </a:t>
            </a:r>
            <a:r>
              <a:rPr lang="en-US" sz="3600" b="1" dirty="0">
                <a:solidFill>
                  <a:srgbClr val="FF0000"/>
                </a:solidFill>
                <a:effectLst/>
                <a:latin typeface="Times New Roman" panose="02020603050405020304" pitchFamily="18" charset="0"/>
                <a:ea typeface="Calibri" panose="020F0502020204030204" pitchFamily="34" charset="0"/>
              </a:rPr>
              <a:t>LEADING</a:t>
            </a:r>
            <a:r>
              <a:rPr lang="en-US" sz="3600" b="1" dirty="0">
                <a:effectLst/>
                <a:latin typeface="Times New Roman" panose="02020603050405020304" pitchFamily="18" charset="0"/>
                <a:ea typeface="Calibri" panose="020F0502020204030204" pitchFamily="34" charset="0"/>
              </a:rPr>
              <a:t> position to address and correct this public health concern at the individual patient and caregiver level.</a:t>
            </a:r>
            <a:endParaRPr lang="en-US" sz="3600" dirty="0"/>
          </a:p>
        </p:txBody>
      </p:sp>
    </p:spTree>
    <p:extLst>
      <p:ext uri="{BB962C8B-B14F-4D97-AF65-F5344CB8AC3E}">
        <p14:creationId xmlns:p14="http://schemas.microsoft.com/office/powerpoint/2010/main" val="221407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lowchart: Document 103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F3675-D6CB-3AEF-7AB3-766DEE5E9DAC}"/>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OCCUPATIONAL THERAPY: ENHANCING INDEPENDENCE</a:t>
            </a:r>
          </a:p>
        </p:txBody>
      </p:sp>
      <p:pic>
        <p:nvPicPr>
          <p:cNvPr id="1026" name="Picture 2" descr="Occupational Therapy">
            <a:extLst>
              <a:ext uri="{FF2B5EF4-FFF2-40B4-BE49-F238E27FC236}">
                <a16:creationId xmlns:a16="http://schemas.microsoft.com/office/drawing/2014/main" id="{4E207DC5-CB9A-0784-983B-E011C8B6E65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959759" y="989463"/>
            <a:ext cx="7958548" cy="515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735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3D898-1D97-CDFF-A638-35B5F6B1F251}"/>
              </a:ext>
            </a:extLst>
          </p:cNvPr>
          <p:cNvSpPr>
            <a:spLocks noGrp="1"/>
          </p:cNvSpPr>
          <p:nvPr>
            <p:ph type="title"/>
          </p:nvPr>
        </p:nvSpPr>
        <p:spPr>
          <a:xfrm>
            <a:off x="753389" y="1138265"/>
            <a:ext cx="4843762" cy="1401183"/>
          </a:xfrm>
        </p:spPr>
        <p:txBody>
          <a:bodyPr vert="horz" lIns="91440" tIns="45720" rIns="91440" bIns="45720" rtlCol="0" anchor="t">
            <a:normAutofit/>
          </a:bodyPr>
          <a:lstStyle/>
          <a:p>
            <a:r>
              <a:rPr lang="en-US" sz="3000" b="1" i="0" dirty="0">
                <a:effectLst/>
              </a:rPr>
              <a:t>Common Challenges Faced by Older Adults in Maintaining Independence </a:t>
            </a:r>
            <a:endParaRPr lang="en-US" sz="3000" b="1" dirty="0"/>
          </a:p>
        </p:txBody>
      </p:sp>
      <p:cxnSp>
        <p:nvCxnSpPr>
          <p:cNvPr id="29"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F1E44A-5198-1112-B597-C16D0199BA88}"/>
              </a:ext>
            </a:extLst>
          </p:cNvPr>
          <p:cNvSpPr>
            <a:spLocks noGrp="1"/>
          </p:cNvSpPr>
          <p:nvPr>
            <p:ph sz="half" idx="1"/>
          </p:nvPr>
        </p:nvSpPr>
        <p:spPr>
          <a:xfrm>
            <a:off x="753389" y="2551176"/>
            <a:ext cx="4843762" cy="3602935"/>
          </a:xfrm>
        </p:spPr>
        <p:txBody>
          <a:bodyPr vert="horz" lIns="91440" tIns="45720" rIns="91440" bIns="45720" rtlCol="0">
            <a:normAutofit/>
          </a:bodyPr>
          <a:lstStyle/>
          <a:p>
            <a:r>
              <a:rPr lang="en-US" sz="2000" b="0" i="0">
                <a:effectLst/>
              </a:rPr>
              <a:t>Physical Limitations</a:t>
            </a:r>
          </a:p>
          <a:p>
            <a:pPr lvl="1"/>
            <a:r>
              <a:rPr lang="en-US" sz="2000"/>
              <a:t>Strength, flexibility, balance</a:t>
            </a:r>
            <a:endParaRPr lang="en-US" sz="2000" b="0" i="0">
              <a:effectLst/>
            </a:endParaRPr>
          </a:p>
          <a:p>
            <a:r>
              <a:rPr lang="en-US" sz="2000"/>
              <a:t>Cognitive Limitations</a:t>
            </a:r>
          </a:p>
          <a:p>
            <a:pPr lvl="1"/>
            <a:r>
              <a:rPr lang="en-US" sz="2000" b="0" i="0">
                <a:effectLst/>
              </a:rPr>
              <a:t>Memory loss, reduced attention, and slower processing speed</a:t>
            </a:r>
            <a:endParaRPr lang="en-US" sz="2000"/>
          </a:p>
          <a:p>
            <a:r>
              <a:rPr lang="en-US" sz="2000" b="0" i="0">
                <a:effectLst/>
              </a:rPr>
              <a:t>Emotional Well-being</a:t>
            </a:r>
          </a:p>
          <a:p>
            <a:pPr lvl="1"/>
            <a:r>
              <a:rPr lang="en-US" sz="2000" b="0" i="0">
                <a:effectLst/>
              </a:rPr>
              <a:t>loneliness, anxiety, or depression</a:t>
            </a:r>
          </a:p>
          <a:p>
            <a:r>
              <a:rPr lang="en-US" sz="2000"/>
              <a:t>Chronic Health Conditions</a:t>
            </a:r>
          </a:p>
          <a:p>
            <a:pPr lvl="1"/>
            <a:r>
              <a:rPr lang="en-US" sz="2000" b="0" i="0">
                <a:effectLst/>
              </a:rPr>
              <a:t>arthritis, diabetes, or heart disease</a:t>
            </a:r>
            <a:endParaRPr lang="en-US" sz="2000"/>
          </a:p>
          <a:p>
            <a:endParaRPr lang="en-US" sz="2000"/>
          </a:p>
        </p:txBody>
      </p:sp>
      <p:pic>
        <p:nvPicPr>
          <p:cNvPr id="5" name="Content Placeholder 4">
            <a:extLst>
              <a:ext uri="{FF2B5EF4-FFF2-40B4-BE49-F238E27FC236}">
                <a16:creationId xmlns:a16="http://schemas.microsoft.com/office/drawing/2014/main" id="{E6B458EE-DB7B-A37A-34DC-881C109DB7D0}"/>
              </a:ext>
            </a:extLst>
          </p:cNvPr>
          <p:cNvPicPr>
            <a:picLocks noGrp="1" noChangeAspect="1"/>
          </p:cNvPicPr>
          <p:nvPr>
            <p:ph sz="half" idx="2"/>
          </p:nvPr>
        </p:nvPicPr>
        <p:blipFill rotWithShape="1">
          <a:blip r:embed="rId2"/>
          <a:srcRect l="20460" r="22643" b="-1"/>
          <a:stretch/>
        </p:blipFill>
        <p:spPr>
          <a:xfrm>
            <a:off x="6524941" y="1023779"/>
            <a:ext cx="481044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412031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7F303A-0B0F-FD22-EA3D-E4FA37C73626}"/>
              </a:ext>
            </a:extLst>
          </p:cNvPr>
          <p:cNvSpPr>
            <a:spLocks noGrp="1"/>
          </p:cNvSpPr>
          <p:nvPr>
            <p:ph type="title"/>
          </p:nvPr>
        </p:nvSpPr>
        <p:spPr>
          <a:xfrm>
            <a:off x="6513788" y="365125"/>
            <a:ext cx="4840010" cy="1807305"/>
          </a:xfrm>
        </p:spPr>
        <p:txBody>
          <a:bodyPr vert="horz" lIns="91440" tIns="45720" rIns="91440" bIns="45720" rtlCol="0" anchor="ctr">
            <a:normAutofit/>
          </a:bodyPr>
          <a:lstStyle/>
          <a:p>
            <a:pPr algn="ctr"/>
            <a:r>
              <a:rPr lang="en-US" b="1" dirty="0">
                <a:latin typeface="Times New Roman" panose="02020603050405020304" pitchFamily="18" charset="0"/>
                <a:cs typeface="Times New Roman" panose="02020603050405020304" pitchFamily="18" charset="0"/>
              </a:rPr>
              <a:t>OT &amp; DRIVING</a:t>
            </a:r>
          </a:p>
        </p:txBody>
      </p:sp>
      <p:pic>
        <p:nvPicPr>
          <p:cNvPr id="6" name="Content Placeholder 5" descr="A person handing a clipboard to a person in a car&#10;&#10;Description automatically generated">
            <a:extLst>
              <a:ext uri="{FF2B5EF4-FFF2-40B4-BE49-F238E27FC236}">
                <a16:creationId xmlns:a16="http://schemas.microsoft.com/office/drawing/2014/main" id="{8E24EA4E-9E75-6445-7931-0BAD245D5BA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6097" r="701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C527C20B-0C28-807C-2A8A-10EA18ED8332}"/>
              </a:ext>
            </a:extLst>
          </p:cNvPr>
          <p:cNvSpPr>
            <a:spLocks noGrp="1"/>
          </p:cNvSpPr>
          <p:nvPr>
            <p:ph sz="half" idx="1"/>
          </p:nvPr>
        </p:nvSpPr>
        <p:spPr>
          <a:xfrm>
            <a:off x="6513787" y="2333297"/>
            <a:ext cx="5153155" cy="3843666"/>
          </a:xfrm>
        </p:spPr>
        <p:txBody>
          <a:bodyPr vert="horz" lIns="91440" tIns="45720" rIns="91440" bIns="45720" rtlCol="0">
            <a:normAutofit lnSpcReduction="10000"/>
          </a:bodyPr>
          <a:lstStyle/>
          <a:p>
            <a:r>
              <a:rPr lang="en-US" sz="2400" b="0" i="0" dirty="0">
                <a:effectLst/>
              </a:rPr>
              <a:t>Driving and community mobility are IADLs</a:t>
            </a:r>
          </a:p>
          <a:p>
            <a:r>
              <a:rPr lang="en-US" sz="2400" dirty="0">
                <a:effectLst/>
              </a:rPr>
              <a:t>can evaluate for functional ability essential to driving</a:t>
            </a:r>
            <a:endParaRPr lang="en-US" sz="2400" dirty="0"/>
          </a:p>
          <a:p>
            <a:r>
              <a:rPr lang="en-US" sz="2400" dirty="0">
                <a:effectLst/>
              </a:rPr>
              <a:t>also provide recommendations for vehicles</a:t>
            </a:r>
          </a:p>
          <a:p>
            <a:r>
              <a:rPr lang="en-US" sz="2400" dirty="0">
                <a:effectLst/>
              </a:rPr>
              <a:t>can provide intervention</a:t>
            </a:r>
            <a:r>
              <a:rPr lang="en-US" sz="2400" dirty="0"/>
              <a:t> and </a:t>
            </a:r>
            <a:r>
              <a:rPr lang="en-US" sz="2400" dirty="0">
                <a:effectLst/>
              </a:rPr>
              <a:t>strategies to be able to drive </a:t>
            </a:r>
            <a:endParaRPr lang="en-US" sz="2400" dirty="0"/>
          </a:p>
          <a:p>
            <a:pPr marL="0" indent="0">
              <a:buNone/>
            </a:pPr>
            <a:r>
              <a:rPr lang="en-US" sz="2400" dirty="0"/>
              <a:t>*</a:t>
            </a:r>
            <a:r>
              <a:rPr lang="en-US" sz="2400" b="0" i="0" dirty="0">
                <a:effectLst/>
              </a:rPr>
              <a:t>supported by our national organization to address driving.</a:t>
            </a:r>
            <a:endParaRPr lang="en-US" sz="2400" dirty="0"/>
          </a:p>
        </p:txBody>
      </p:sp>
    </p:spTree>
    <p:extLst>
      <p:ext uri="{BB962C8B-B14F-4D97-AF65-F5344CB8AC3E}">
        <p14:creationId xmlns:p14="http://schemas.microsoft.com/office/powerpoint/2010/main" val="1871784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4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F87CB5E-6E7F-2536-03A9-25F9895E72CD}"/>
              </a:ext>
            </a:extLst>
          </p:cNvPr>
          <p:cNvSpPr>
            <a:spLocks noGrp="1"/>
          </p:cNvSpPr>
          <p:nvPr>
            <p:ph type="title"/>
          </p:nvPr>
        </p:nvSpPr>
        <p:spPr>
          <a:xfrm>
            <a:off x="121179" y="2180499"/>
            <a:ext cx="43891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kern="1200">
                <a:solidFill>
                  <a:srgbClr val="FFFFFF"/>
                </a:solidFill>
                <a:latin typeface="Palatino Linotype" panose="02040502050505030304" pitchFamily="18" charset="0"/>
              </a:rPr>
              <a:t>DRIVERS LICENSE </a:t>
            </a:r>
            <a:br>
              <a:rPr lang="en-US" sz="2800" kern="1200">
                <a:solidFill>
                  <a:srgbClr val="FFFFFF"/>
                </a:solidFill>
                <a:latin typeface="Palatino Linotype" panose="02040502050505030304" pitchFamily="18" charset="0"/>
              </a:rPr>
            </a:br>
            <a:r>
              <a:rPr lang="en-US" sz="2800" kern="1200">
                <a:solidFill>
                  <a:srgbClr val="FFFFFF"/>
                </a:solidFill>
                <a:latin typeface="Palatino Linotype" panose="02040502050505030304" pitchFamily="18" charset="0"/>
              </a:rPr>
              <a:t>= INDEPENDENCE</a:t>
            </a:r>
          </a:p>
        </p:txBody>
      </p:sp>
      <p:pic>
        <p:nvPicPr>
          <p:cNvPr id="5122" name="Picture 2" descr="Correlation Between Senior Health &amp; Loss of Driver's License">
            <a:extLst>
              <a:ext uri="{FF2B5EF4-FFF2-40B4-BE49-F238E27FC236}">
                <a16:creationId xmlns:a16="http://schemas.microsoft.com/office/drawing/2014/main" id="{6B6DB81B-B064-4674-F1C9-23F2C8ABE8EC}"/>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8339" r="18339"/>
          <a:stretch>
            <a:fillRect/>
          </a:stretch>
        </p:blipFill>
        <p:spPr bwMode="auto">
          <a:xfrm>
            <a:off x="4510299" y="961812"/>
            <a:ext cx="6244801" cy="493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001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1173</Words>
  <Application>Microsoft Office PowerPoint</Application>
  <PresentationFormat>Widescreen</PresentationFormat>
  <Paragraphs>148</Paragraphs>
  <Slides>29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Palatino Linotype</vt:lpstr>
      <vt:lpstr>Times New Roman</vt:lpstr>
      <vt:lpstr>Office Theme</vt:lpstr>
      <vt:lpstr>Empowering Guardians:  Navigating Occupational Therapy and  Older Adult Driving</vt:lpstr>
      <vt:lpstr>BABY BOOMERS</vt:lpstr>
      <vt:lpstr>PowerPoint Presentation</vt:lpstr>
      <vt:lpstr>Crashes among older adult drivers:</vt:lpstr>
      <vt:lpstr>PowerPoint Presentation</vt:lpstr>
      <vt:lpstr>OCCUPATIONAL THERAPY: ENHANCING INDEPENDENCE</vt:lpstr>
      <vt:lpstr>Common Challenges Faced by Older Adults in Maintaining Independence </vt:lpstr>
      <vt:lpstr>OT &amp; DRIVING</vt:lpstr>
      <vt:lpstr>DRIVERS LICENSE  = INDEPENDENCE</vt:lpstr>
      <vt:lpstr>Assessing Driving Abilities</vt:lpstr>
      <vt:lpstr>“Is the older adult at increased risk of unsafe driving?” </vt:lpstr>
      <vt:lpstr>PowerPoint Presentation</vt:lpstr>
      <vt:lpstr>PowerPoint Presentation</vt:lpstr>
      <vt:lpstr>DRIVING SCREEN OR ASSESSMENT</vt:lpstr>
      <vt:lpstr>The goal of the assessment is to facilitate driving safety among older adults and assure that those who can drive safely are helped to do so for as long as possible. </vt:lpstr>
      <vt:lpstr>Process of Screening and Referral  </vt:lpstr>
      <vt:lpstr>SELF ASSESSMENT TOOLS</vt:lpstr>
      <vt:lpstr>PowerPoint Presentation</vt:lpstr>
      <vt:lpstr>PowerPoint Presentation</vt:lpstr>
      <vt:lpstr>OT-DRS Comprehensive Driving Evaluation </vt:lpstr>
      <vt:lpstr>VISION SCREEN</vt:lpstr>
      <vt:lpstr>EVIDENCE BASED TOOLS</vt:lpstr>
      <vt:lpstr>PowerPoint Presentation</vt:lpstr>
      <vt:lpstr>Behind-the-Wheel Assessment (*only performed if the driver demonstrated the minimum physical, visual, and cognitive abilities necessary for safe driving during the clinical evaluation.)</vt:lpstr>
      <vt:lpstr>PowerPoint Presentation</vt:lpstr>
      <vt:lpstr>PowerPoint Presentation</vt:lpstr>
      <vt:lpstr>EARLY TRANSPORTATION PLANNING</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TO ASSESSING AND COUNSELING OLDER DRIVERS</dc:title>
  <dc:creator>Jital Patel</dc:creator>
  <cp:lastModifiedBy>Kate Harple</cp:lastModifiedBy>
  <cp:revision>2</cp:revision>
  <dcterms:created xsi:type="dcterms:W3CDTF">2023-06-12T21:30:16Z</dcterms:created>
  <dcterms:modified xsi:type="dcterms:W3CDTF">2023-07-27T12:27:58Z</dcterms:modified>
</cp:coreProperties>
</file>