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EFE82E-3C7F-4B50-B34B-D7CA0BA21A9D}" v="6" dt="2023-08-24T15:41:41.3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117" d="100"/>
          <a:sy n="117" d="100"/>
        </p:scale>
        <p:origin x="24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zabeth Bertrand" userId="b03f066d-a07f-49eb-8c27-877e4e9fc23a" providerId="ADAL" clId="{DEEFE82E-3C7F-4B50-B34B-D7CA0BA21A9D}"/>
    <pc:docChg chg="undo custSel addSld modSld modNotesMaster">
      <pc:chgData name="Elizabeth Bertrand" userId="b03f066d-a07f-49eb-8c27-877e4e9fc23a" providerId="ADAL" clId="{DEEFE82E-3C7F-4B50-B34B-D7CA0BA21A9D}" dt="2023-08-24T15:45:41.119" v="3079" actId="20577"/>
      <pc:docMkLst>
        <pc:docMk/>
      </pc:docMkLst>
      <pc:sldChg chg="addSp modSp mod">
        <pc:chgData name="Elizabeth Bertrand" userId="b03f066d-a07f-49eb-8c27-877e4e9fc23a" providerId="ADAL" clId="{DEEFE82E-3C7F-4B50-B34B-D7CA0BA21A9D}" dt="2023-08-24T15:41:27.454" v="3062" actId="20577"/>
        <pc:sldMkLst>
          <pc:docMk/>
          <pc:sldMk cId="3655067388" sldId="256"/>
        </pc:sldMkLst>
        <pc:spChg chg="add mod">
          <ac:chgData name="Elizabeth Bertrand" userId="b03f066d-a07f-49eb-8c27-877e4e9fc23a" providerId="ADAL" clId="{DEEFE82E-3C7F-4B50-B34B-D7CA0BA21A9D}" dt="2023-08-24T15:41:27.454" v="3062" actId="20577"/>
          <ac:spMkLst>
            <pc:docMk/>
            <pc:sldMk cId="3655067388" sldId="256"/>
            <ac:spMk id="4" creationId="{035B806E-174B-2FB4-D471-846F96C27913}"/>
          </ac:spMkLst>
        </pc:spChg>
      </pc:sldChg>
      <pc:sldChg chg="modSp mod">
        <pc:chgData name="Elizabeth Bertrand" userId="b03f066d-a07f-49eb-8c27-877e4e9fc23a" providerId="ADAL" clId="{DEEFE82E-3C7F-4B50-B34B-D7CA0BA21A9D}" dt="2023-08-24T15:43:58.322" v="3077" actId="20577"/>
        <pc:sldMkLst>
          <pc:docMk/>
          <pc:sldMk cId="1257602095" sldId="260"/>
        </pc:sldMkLst>
        <pc:spChg chg="mod">
          <ac:chgData name="Elizabeth Bertrand" userId="b03f066d-a07f-49eb-8c27-877e4e9fc23a" providerId="ADAL" clId="{DEEFE82E-3C7F-4B50-B34B-D7CA0BA21A9D}" dt="2023-08-24T15:43:58.322" v="3077" actId="20577"/>
          <ac:spMkLst>
            <pc:docMk/>
            <pc:sldMk cId="1257602095" sldId="260"/>
            <ac:spMk id="3" creationId="{26A38FD3-4449-C927-EACC-7B79EA985805}"/>
          </ac:spMkLst>
        </pc:spChg>
      </pc:sldChg>
      <pc:sldChg chg="modSp mod">
        <pc:chgData name="Elizabeth Bertrand" userId="b03f066d-a07f-49eb-8c27-877e4e9fc23a" providerId="ADAL" clId="{DEEFE82E-3C7F-4B50-B34B-D7CA0BA21A9D}" dt="2023-08-23T12:55:56.601" v="578" actId="20577"/>
        <pc:sldMkLst>
          <pc:docMk/>
          <pc:sldMk cId="3359520042" sldId="263"/>
        </pc:sldMkLst>
        <pc:spChg chg="mod">
          <ac:chgData name="Elizabeth Bertrand" userId="b03f066d-a07f-49eb-8c27-877e4e9fc23a" providerId="ADAL" clId="{DEEFE82E-3C7F-4B50-B34B-D7CA0BA21A9D}" dt="2023-08-23T12:55:56.601" v="578" actId="20577"/>
          <ac:spMkLst>
            <pc:docMk/>
            <pc:sldMk cId="3359520042" sldId="263"/>
            <ac:spMk id="3" creationId="{22C2000F-04F8-BDC0-BD0A-9473F66D53D4}"/>
          </ac:spMkLst>
        </pc:spChg>
      </pc:sldChg>
      <pc:sldChg chg="modSp new mod">
        <pc:chgData name="Elizabeth Bertrand" userId="b03f066d-a07f-49eb-8c27-877e4e9fc23a" providerId="ADAL" clId="{DEEFE82E-3C7F-4B50-B34B-D7CA0BA21A9D}" dt="2023-08-23T14:24:49.787" v="1259" actId="6549"/>
        <pc:sldMkLst>
          <pc:docMk/>
          <pc:sldMk cId="188631334" sldId="264"/>
        </pc:sldMkLst>
        <pc:spChg chg="mod">
          <ac:chgData name="Elizabeth Bertrand" userId="b03f066d-a07f-49eb-8c27-877e4e9fc23a" providerId="ADAL" clId="{DEEFE82E-3C7F-4B50-B34B-D7CA0BA21A9D}" dt="2023-08-23T14:24:49.787" v="1259" actId="6549"/>
          <ac:spMkLst>
            <pc:docMk/>
            <pc:sldMk cId="188631334" sldId="264"/>
            <ac:spMk id="2" creationId="{3A4CF207-812A-F1BB-40E2-D079EBB479BB}"/>
          </ac:spMkLst>
        </pc:spChg>
        <pc:spChg chg="mod">
          <ac:chgData name="Elizabeth Bertrand" userId="b03f066d-a07f-49eb-8c27-877e4e9fc23a" providerId="ADAL" clId="{DEEFE82E-3C7F-4B50-B34B-D7CA0BA21A9D}" dt="2023-08-23T13:00:26.311" v="1085" actId="20577"/>
          <ac:spMkLst>
            <pc:docMk/>
            <pc:sldMk cId="188631334" sldId="264"/>
            <ac:spMk id="3" creationId="{E2031DF4-4F95-540A-A152-6D6164FC4EDD}"/>
          </ac:spMkLst>
        </pc:spChg>
      </pc:sldChg>
      <pc:sldChg chg="modSp new mod">
        <pc:chgData name="Elizabeth Bertrand" userId="b03f066d-a07f-49eb-8c27-877e4e9fc23a" providerId="ADAL" clId="{DEEFE82E-3C7F-4B50-B34B-D7CA0BA21A9D}" dt="2023-08-24T14:50:16.970" v="1478" actId="6549"/>
        <pc:sldMkLst>
          <pc:docMk/>
          <pc:sldMk cId="2743179456" sldId="265"/>
        </pc:sldMkLst>
        <pc:spChg chg="mod">
          <ac:chgData name="Elizabeth Bertrand" userId="b03f066d-a07f-49eb-8c27-877e4e9fc23a" providerId="ADAL" clId="{DEEFE82E-3C7F-4B50-B34B-D7CA0BA21A9D}" dt="2023-08-23T14:24:58.511" v="1261" actId="6549"/>
          <ac:spMkLst>
            <pc:docMk/>
            <pc:sldMk cId="2743179456" sldId="265"/>
            <ac:spMk id="2" creationId="{F9036CB5-2EC7-1AC5-037F-C3EBDECAB060}"/>
          </ac:spMkLst>
        </pc:spChg>
        <pc:spChg chg="mod">
          <ac:chgData name="Elizabeth Bertrand" userId="b03f066d-a07f-49eb-8c27-877e4e9fc23a" providerId="ADAL" clId="{DEEFE82E-3C7F-4B50-B34B-D7CA0BA21A9D}" dt="2023-08-24T14:50:16.970" v="1478" actId="6549"/>
          <ac:spMkLst>
            <pc:docMk/>
            <pc:sldMk cId="2743179456" sldId="265"/>
            <ac:spMk id="3" creationId="{4A69F22E-5EAC-FD21-D2E6-7C01AF647B03}"/>
          </ac:spMkLst>
        </pc:spChg>
      </pc:sldChg>
      <pc:sldChg chg="modSp new mod">
        <pc:chgData name="Elizabeth Bertrand" userId="b03f066d-a07f-49eb-8c27-877e4e9fc23a" providerId="ADAL" clId="{DEEFE82E-3C7F-4B50-B34B-D7CA0BA21A9D}" dt="2023-08-24T15:45:41.119" v="3079" actId="20577"/>
        <pc:sldMkLst>
          <pc:docMk/>
          <pc:sldMk cId="1606802270" sldId="266"/>
        </pc:sldMkLst>
        <pc:spChg chg="mod">
          <ac:chgData name="Elizabeth Bertrand" userId="b03f066d-a07f-49eb-8c27-877e4e9fc23a" providerId="ADAL" clId="{DEEFE82E-3C7F-4B50-B34B-D7CA0BA21A9D}" dt="2023-08-24T14:51:01.618" v="1506" actId="20577"/>
          <ac:spMkLst>
            <pc:docMk/>
            <pc:sldMk cId="1606802270" sldId="266"/>
            <ac:spMk id="2" creationId="{8F23B523-0ABF-AA18-6188-30DB6C15FE87}"/>
          </ac:spMkLst>
        </pc:spChg>
        <pc:spChg chg="mod">
          <ac:chgData name="Elizabeth Bertrand" userId="b03f066d-a07f-49eb-8c27-877e4e9fc23a" providerId="ADAL" clId="{DEEFE82E-3C7F-4B50-B34B-D7CA0BA21A9D}" dt="2023-08-24T15:45:41.119" v="3079" actId="20577"/>
          <ac:spMkLst>
            <pc:docMk/>
            <pc:sldMk cId="1606802270" sldId="266"/>
            <ac:spMk id="3" creationId="{74647E21-BEEF-487E-A17A-925C8F73D156}"/>
          </ac:spMkLst>
        </pc:spChg>
      </pc:sldChg>
      <pc:sldChg chg="modSp new mod modNotesTx">
        <pc:chgData name="Elizabeth Bertrand" userId="b03f066d-a07f-49eb-8c27-877e4e9fc23a" providerId="ADAL" clId="{DEEFE82E-3C7F-4B50-B34B-D7CA0BA21A9D}" dt="2023-08-24T15:33:57.464" v="1958" actId="20577"/>
        <pc:sldMkLst>
          <pc:docMk/>
          <pc:sldMk cId="1166713286" sldId="267"/>
        </pc:sldMkLst>
        <pc:spChg chg="mod">
          <ac:chgData name="Elizabeth Bertrand" userId="b03f066d-a07f-49eb-8c27-877e4e9fc23a" providerId="ADAL" clId="{DEEFE82E-3C7F-4B50-B34B-D7CA0BA21A9D}" dt="2023-08-24T15:33:57.464" v="1958" actId="20577"/>
          <ac:spMkLst>
            <pc:docMk/>
            <pc:sldMk cId="1166713286" sldId="267"/>
            <ac:spMk id="2" creationId="{22B98E80-D5DB-0981-3808-AE034ED24E00}"/>
          </ac:spMkLst>
        </pc:spChg>
        <pc:spChg chg="mod">
          <ac:chgData name="Elizabeth Bertrand" userId="b03f066d-a07f-49eb-8c27-877e4e9fc23a" providerId="ADAL" clId="{DEEFE82E-3C7F-4B50-B34B-D7CA0BA21A9D}" dt="2023-08-24T15:33:44.414" v="1921" actId="20577"/>
          <ac:spMkLst>
            <pc:docMk/>
            <pc:sldMk cId="1166713286" sldId="267"/>
            <ac:spMk id="3" creationId="{E7D235BF-948C-4048-93E0-F3697AF720B0}"/>
          </ac:spMkLst>
        </pc:spChg>
      </pc:sldChg>
      <pc:sldChg chg="modSp new mod">
        <pc:chgData name="Elizabeth Bertrand" userId="b03f066d-a07f-49eb-8c27-877e4e9fc23a" providerId="ADAL" clId="{DEEFE82E-3C7F-4B50-B34B-D7CA0BA21A9D}" dt="2023-08-24T15:39:34.247" v="2849" actId="20577"/>
        <pc:sldMkLst>
          <pc:docMk/>
          <pc:sldMk cId="3428248063" sldId="268"/>
        </pc:sldMkLst>
        <pc:spChg chg="mod">
          <ac:chgData name="Elizabeth Bertrand" userId="b03f066d-a07f-49eb-8c27-877e4e9fc23a" providerId="ADAL" clId="{DEEFE82E-3C7F-4B50-B34B-D7CA0BA21A9D}" dt="2023-08-24T15:34:12.822" v="1988" actId="20577"/>
          <ac:spMkLst>
            <pc:docMk/>
            <pc:sldMk cId="3428248063" sldId="268"/>
            <ac:spMk id="2" creationId="{EEBA7FEF-AA13-B78B-BD36-C00A565615DE}"/>
          </ac:spMkLst>
        </pc:spChg>
        <pc:spChg chg="mod">
          <ac:chgData name="Elizabeth Bertrand" userId="b03f066d-a07f-49eb-8c27-877e4e9fc23a" providerId="ADAL" clId="{DEEFE82E-3C7F-4B50-B34B-D7CA0BA21A9D}" dt="2023-08-24T15:39:34.247" v="2849" actId="20577"/>
          <ac:spMkLst>
            <pc:docMk/>
            <pc:sldMk cId="3428248063" sldId="268"/>
            <ac:spMk id="3" creationId="{D2545CAE-7FC8-68CF-1C53-1BA2F906E5FB}"/>
          </ac:spMkLst>
        </pc:spChg>
      </pc:sldChg>
      <pc:sldChg chg="modSp new mod">
        <pc:chgData name="Elizabeth Bertrand" userId="b03f066d-a07f-49eb-8c27-877e4e9fc23a" providerId="ADAL" clId="{DEEFE82E-3C7F-4B50-B34B-D7CA0BA21A9D}" dt="2023-08-24T15:40:56.543" v="2993" actId="20577"/>
        <pc:sldMkLst>
          <pc:docMk/>
          <pc:sldMk cId="2656367607" sldId="269"/>
        </pc:sldMkLst>
        <pc:spChg chg="mod">
          <ac:chgData name="Elizabeth Bertrand" userId="b03f066d-a07f-49eb-8c27-877e4e9fc23a" providerId="ADAL" clId="{DEEFE82E-3C7F-4B50-B34B-D7CA0BA21A9D}" dt="2023-08-24T15:40:56.543" v="2993" actId="20577"/>
          <ac:spMkLst>
            <pc:docMk/>
            <pc:sldMk cId="2656367607" sldId="269"/>
            <ac:spMk id="2" creationId="{88894DF6-2D4F-DEF7-FD0D-E4999C1478E5}"/>
          </ac:spMkLst>
        </pc:spChg>
        <pc:spChg chg="mod">
          <ac:chgData name="Elizabeth Bertrand" userId="b03f066d-a07f-49eb-8c27-877e4e9fc23a" providerId="ADAL" clId="{DEEFE82E-3C7F-4B50-B34B-D7CA0BA21A9D}" dt="2023-08-24T15:40:47.977" v="2992" actId="20577"/>
          <ac:spMkLst>
            <pc:docMk/>
            <pc:sldMk cId="2656367607" sldId="269"/>
            <ac:spMk id="3" creationId="{AB0D8E7E-12A5-1CB8-45B9-591769910D9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FFCDD62-0628-4EB7-9025-8CC2958733EB}" type="datetimeFigureOut">
              <a:rPr lang="en-US" smtClean="0"/>
              <a:t>8/23/2023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C83F93-B481-41C7-A77A-EC519FD0123C}" type="slidenum">
              <a:rPr lang="en-US" smtClean="0"/>
              <a:t>‹#›</a:t>
            </a:fld>
            <a:endParaRPr lang="en-US"/>
          </a:p>
        </p:txBody>
      </p:sp>
    </p:spTree>
    <p:extLst>
      <p:ext uri="{BB962C8B-B14F-4D97-AF65-F5344CB8AC3E}">
        <p14:creationId xmlns:p14="http://schemas.microsoft.com/office/powerpoint/2010/main" val="2202572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leg.state.fl.us/Statutes/index.cfm?App_mode=Display_Statute&amp;Search_String=&amp;URL=0700-0799/0744/Sections/0744.2002.html"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www.leg.state.fl.us/Statutes/index.cfm?App_mode=Display_Statute&amp;Search_String=&amp;URL=0700-0799/0744/Sections/0744.351.html" TargetMode="External"/><Relationship Id="rId4" Type="http://schemas.openxmlformats.org/officeDocument/2006/relationships/hyperlink" Target="http://www.leg.state.fl.us/Statutes/index.cfm?App_mode=Display_Statute&amp;Search_String=&amp;URL=0700-0799/0744/Sections/0744.2003.html"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80"/>
                </a:solidFill>
                <a:effectLst/>
                <a:latin typeface="Trebuchet MS" panose="020B0603020202020204" pitchFamily="34" charset="0"/>
              </a:rPr>
              <a:t>(7) FOR-PROFIT CORPORATE GUARDIAN.</a:t>
            </a:r>
            <a:r>
              <a:rPr lang="en-US" sz="1800" dirty="0">
                <a:solidFill>
                  <a:srgbClr val="000080"/>
                </a:solidFill>
                <a:latin typeface="Trebuchet MS" panose="020B0603020202020204" pitchFamily="34" charset="0"/>
              </a:rPr>
              <a:t>—</a:t>
            </a:r>
            <a:r>
              <a:rPr lang="en-US" b="0" i="0" dirty="0">
                <a:solidFill>
                  <a:srgbClr val="000080"/>
                </a:solidFill>
                <a:effectLst/>
                <a:latin typeface="Trebuchet MS" panose="020B0603020202020204" pitchFamily="34" charset="0"/>
              </a:rPr>
              <a:t>A for-profit corporate guardian existing under the laws of this state is qualified to act as guardian of a ward if the entity is qualified to do business in the state, is wholly owned by the person who is the circuit’s public guardian in the circuit where the corporate guardian is appointed, has met the registration requirements of s. </a:t>
            </a:r>
            <a:r>
              <a:rPr lang="en-US" sz="1800" dirty="0">
                <a:solidFill>
                  <a:srgbClr val="000080"/>
                </a:solidFill>
                <a:latin typeface="Trebuchet MS" panose="020B0603020202020204" pitchFamily="34" charset="0"/>
                <a:hlinkClick r:id="rId3"/>
              </a:rPr>
              <a:t>744.2002</a:t>
            </a:r>
            <a:r>
              <a:rPr lang="en-US" b="0" i="0" dirty="0">
                <a:solidFill>
                  <a:srgbClr val="000080"/>
                </a:solidFill>
                <a:effectLst/>
                <a:latin typeface="Trebuchet MS" panose="020B0603020202020204" pitchFamily="34" charset="0"/>
              </a:rPr>
              <a:t>, and posts and maintains a bond or insurance policy under paragraph (a).</a:t>
            </a:r>
            <a:r>
              <a:rPr lang="en-US" sz="1800" dirty="0">
                <a:solidFill>
                  <a:srgbClr val="000080"/>
                </a:solidFill>
                <a:latin typeface="Trebuchet MS" panose="020B0603020202020204" pitchFamily="34" charset="0"/>
              </a:rPr>
              <a:t>(a) The for-profit corporate guardian must meet one of the following requirements:1. Post and maintain a blanket fiduciary bond of at least $250,000 with the clerk of the circuit court in the county in which the corporate guardian has its principal place of business. The corporate guardian shall provide proof of the fiduciary bond to the clerks of each additional circuit court in which he or she is serving as a guardian. The bond must cover all wards for whom the corporation has been appointed as a guardian at any given time. The liability of the provider of the bond is limited to the face value of the bond, regardless of the number of wards for whom the corporation is acting as a guardian. The terms of the bond must cover the acts or omissions of each agent or employee of the corporation who has direct contact with the ward or access to the assets of the guardianship. The bond must be payable to the Governor and his or her successors in office and be conditioned on the faithful performance of all duties of a guardian under this chapter. The bond is in lieu of and not in addition to the bond required under s. </a:t>
            </a:r>
            <a:r>
              <a:rPr lang="en-US" sz="1800" dirty="0">
                <a:solidFill>
                  <a:srgbClr val="000080"/>
                </a:solidFill>
                <a:latin typeface="Trebuchet MS" panose="020B0603020202020204" pitchFamily="34" charset="0"/>
                <a:hlinkClick r:id="rId4"/>
              </a:rPr>
              <a:t>744.2003</a:t>
            </a:r>
            <a:r>
              <a:rPr lang="en-US" sz="1800" dirty="0">
                <a:solidFill>
                  <a:srgbClr val="000080"/>
                </a:solidFill>
                <a:latin typeface="Trebuchet MS" panose="020B0603020202020204" pitchFamily="34" charset="0"/>
              </a:rPr>
              <a:t> but is in addition to any bonds required under s. </a:t>
            </a:r>
            <a:r>
              <a:rPr lang="en-US" sz="1800" dirty="0">
                <a:solidFill>
                  <a:srgbClr val="000080"/>
                </a:solidFill>
                <a:latin typeface="Trebuchet MS" panose="020B0603020202020204" pitchFamily="34" charset="0"/>
                <a:hlinkClick r:id="rId5"/>
              </a:rPr>
              <a:t>744.351</a:t>
            </a:r>
            <a:r>
              <a:rPr lang="en-US" sz="1800" dirty="0">
                <a:solidFill>
                  <a:srgbClr val="000080"/>
                </a:solidFill>
                <a:latin typeface="Trebuchet MS" panose="020B0603020202020204" pitchFamily="34" charset="0"/>
              </a:rPr>
              <a:t>. The expenses incurred to satisfy the bonding requirements of this section may not be paid with the assets of any ward; or</a:t>
            </a:r>
          </a:p>
          <a:p>
            <a:pPr algn="l"/>
            <a:r>
              <a:rPr lang="en-US" sz="1800" dirty="0">
                <a:solidFill>
                  <a:srgbClr val="000080"/>
                </a:solidFill>
                <a:latin typeface="Trebuchet MS" panose="020B0603020202020204" pitchFamily="34" charset="0"/>
              </a:rPr>
              <a:t>2. Maintain a liability insurance policy that covers any losses sustained by the guardianship caused by errors, omissions, or any intentional misconduct committed by the corporation’s officers or agents. The policy must cover all wards for whom the corporation is acting as a guardian for losses up to $250,000. The terms of the policy must cover acts or omissions of each agent or employee of the corporation who has direct contact with the ward or access to the assets of the guardianship. The corporate guardian shall provide proof of the policy to the clerk of each circuit court in which he or she is serving as a guardian.</a:t>
            </a:r>
          </a:p>
          <a:p>
            <a:pPr algn="l"/>
            <a:r>
              <a:rPr lang="en-US" sz="1800" dirty="0">
                <a:solidFill>
                  <a:srgbClr val="000080"/>
                </a:solidFill>
                <a:latin typeface="Trebuchet MS" panose="020B0603020202020204" pitchFamily="34" charset="0"/>
              </a:rPr>
              <a:t>(b) A for-profit corporation appointed as guardian before July 1, 2015, is also qualified to serve as a guardian in the particular guardianships in which the corporation has already been appointed as guardian.</a:t>
            </a:r>
            <a:endParaRPr lang="en-US" b="0" i="0" dirty="0">
              <a:solidFill>
                <a:srgbClr val="000080"/>
              </a:solidFill>
              <a:effectLst/>
              <a:latin typeface="Trebuchet MS" panose="020B0603020202020204" pitchFamily="34" charset="0"/>
            </a:endParaRPr>
          </a:p>
          <a:p>
            <a:endParaRPr lang="en-US" dirty="0"/>
          </a:p>
        </p:txBody>
      </p:sp>
      <p:sp>
        <p:nvSpPr>
          <p:cNvPr id="4" name="Slide Number Placeholder 3"/>
          <p:cNvSpPr>
            <a:spLocks noGrp="1"/>
          </p:cNvSpPr>
          <p:nvPr>
            <p:ph type="sldNum" sz="quarter" idx="5"/>
          </p:nvPr>
        </p:nvSpPr>
        <p:spPr/>
        <p:txBody>
          <a:bodyPr/>
          <a:lstStyle/>
          <a:p>
            <a:fld id="{B1C83F93-B481-41C7-A77A-EC519FD0123C}" type="slidenum">
              <a:rPr lang="en-US" smtClean="0"/>
              <a:t>6</a:t>
            </a:fld>
            <a:endParaRPr lang="en-US"/>
          </a:p>
        </p:txBody>
      </p:sp>
    </p:spTree>
    <p:extLst>
      <p:ext uri="{BB962C8B-B14F-4D97-AF65-F5344CB8AC3E}">
        <p14:creationId xmlns:p14="http://schemas.microsoft.com/office/powerpoint/2010/main" val="1992775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744.108(2)</a:t>
            </a:r>
            <a:r>
              <a:rPr lang="en-US" b="0" i="0" dirty="0">
                <a:solidFill>
                  <a:srgbClr val="000080"/>
                </a:solidFill>
                <a:effectLst/>
                <a:latin typeface="Trebuchet MS" panose="020B0603020202020204" pitchFamily="34" charset="0"/>
              </a:rPr>
              <a:t>When fees for a guardian or an attorney are submitted to the court for determination, the court shall consider the following criteria:</a:t>
            </a:r>
            <a:r>
              <a:rPr lang="en-US" sz="1800" dirty="0">
                <a:solidFill>
                  <a:srgbClr val="000080"/>
                </a:solidFill>
                <a:latin typeface="Trebuchet MS" panose="020B0603020202020204" pitchFamily="34" charset="0"/>
              </a:rPr>
              <a:t>(a) The time and labor required;</a:t>
            </a:r>
            <a:endParaRPr lang="en-US" b="0" i="0" dirty="0">
              <a:solidFill>
                <a:srgbClr val="000080"/>
              </a:solidFill>
              <a:effectLst/>
              <a:latin typeface="Trebuchet MS" panose="020B0603020202020204" pitchFamily="34" charset="0"/>
            </a:endParaRPr>
          </a:p>
          <a:p>
            <a:pPr algn="l"/>
            <a:r>
              <a:rPr lang="en-US" sz="1800" dirty="0">
                <a:solidFill>
                  <a:srgbClr val="000080"/>
                </a:solidFill>
                <a:latin typeface="Trebuchet MS" panose="020B0603020202020204" pitchFamily="34" charset="0"/>
              </a:rPr>
              <a:t>(b) The novelty and difficulty of the questions involved and the skill required to perform the services properly;</a:t>
            </a:r>
            <a:endParaRPr lang="en-US" b="0" i="0" dirty="0">
              <a:solidFill>
                <a:srgbClr val="000080"/>
              </a:solidFill>
              <a:effectLst/>
              <a:latin typeface="Trebuchet MS" panose="020B0603020202020204" pitchFamily="34" charset="0"/>
            </a:endParaRPr>
          </a:p>
          <a:p>
            <a:pPr algn="l"/>
            <a:r>
              <a:rPr lang="en-US" sz="1800" dirty="0">
                <a:solidFill>
                  <a:srgbClr val="000080"/>
                </a:solidFill>
                <a:latin typeface="Trebuchet MS" panose="020B0603020202020204" pitchFamily="34" charset="0"/>
              </a:rPr>
              <a:t>(c) The likelihood that the acceptance of the particular employment will preclude other employment of the person;</a:t>
            </a:r>
            <a:endParaRPr lang="en-US" b="0" i="0" dirty="0">
              <a:solidFill>
                <a:srgbClr val="000080"/>
              </a:solidFill>
              <a:effectLst/>
              <a:latin typeface="Trebuchet MS" panose="020B0603020202020204" pitchFamily="34" charset="0"/>
            </a:endParaRPr>
          </a:p>
          <a:p>
            <a:pPr algn="l"/>
            <a:r>
              <a:rPr lang="en-US" sz="1800" dirty="0">
                <a:solidFill>
                  <a:srgbClr val="000080"/>
                </a:solidFill>
                <a:latin typeface="Trebuchet MS" panose="020B0603020202020204" pitchFamily="34" charset="0"/>
              </a:rPr>
              <a:t>(d) The fee customarily charged in the locality for similar services;</a:t>
            </a:r>
            <a:endParaRPr lang="en-US" b="0" i="0" dirty="0">
              <a:solidFill>
                <a:srgbClr val="000080"/>
              </a:solidFill>
              <a:effectLst/>
              <a:latin typeface="Trebuchet MS" panose="020B0603020202020204" pitchFamily="34" charset="0"/>
            </a:endParaRPr>
          </a:p>
          <a:p>
            <a:pPr algn="l"/>
            <a:r>
              <a:rPr lang="en-US" sz="1800" dirty="0">
                <a:solidFill>
                  <a:srgbClr val="000080"/>
                </a:solidFill>
                <a:latin typeface="Trebuchet MS" panose="020B0603020202020204" pitchFamily="34" charset="0"/>
              </a:rPr>
              <a:t>(e) The nature and value of the incapacitated person’s property, the amount of income earned by the estate, and the responsibilities and potential liabilities assumed by the person;</a:t>
            </a:r>
            <a:endParaRPr lang="en-US" b="0" i="0" dirty="0">
              <a:solidFill>
                <a:srgbClr val="000080"/>
              </a:solidFill>
              <a:effectLst/>
              <a:latin typeface="Trebuchet MS" panose="020B0603020202020204" pitchFamily="34" charset="0"/>
            </a:endParaRPr>
          </a:p>
          <a:p>
            <a:pPr algn="l"/>
            <a:r>
              <a:rPr lang="en-US" sz="1800" dirty="0">
                <a:solidFill>
                  <a:srgbClr val="000080"/>
                </a:solidFill>
                <a:latin typeface="Trebuchet MS" panose="020B0603020202020204" pitchFamily="34" charset="0"/>
              </a:rPr>
              <a:t>(f) The results obtained;</a:t>
            </a:r>
            <a:endParaRPr lang="en-US" b="0" i="0" dirty="0">
              <a:solidFill>
                <a:srgbClr val="000080"/>
              </a:solidFill>
              <a:effectLst/>
              <a:latin typeface="Trebuchet MS" panose="020B0603020202020204" pitchFamily="34" charset="0"/>
            </a:endParaRPr>
          </a:p>
          <a:p>
            <a:pPr algn="l"/>
            <a:r>
              <a:rPr lang="en-US" sz="1800" dirty="0">
                <a:solidFill>
                  <a:srgbClr val="000080"/>
                </a:solidFill>
                <a:latin typeface="Trebuchet MS" panose="020B0603020202020204" pitchFamily="34" charset="0"/>
              </a:rPr>
              <a:t>(g) The time limits imposed by the circumstances;</a:t>
            </a:r>
            <a:endParaRPr lang="en-US" b="0" i="0" dirty="0">
              <a:solidFill>
                <a:srgbClr val="000080"/>
              </a:solidFill>
              <a:effectLst/>
              <a:latin typeface="Trebuchet MS" panose="020B0603020202020204" pitchFamily="34" charset="0"/>
            </a:endParaRPr>
          </a:p>
          <a:p>
            <a:pPr algn="l"/>
            <a:r>
              <a:rPr lang="en-US" sz="1800" dirty="0">
                <a:solidFill>
                  <a:srgbClr val="000080"/>
                </a:solidFill>
                <a:latin typeface="Trebuchet MS" panose="020B0603020202020204" pitchFamily="34" charset="0"/>
              </a:rPr>
              <a:t>(h) The nature and length of the relationship with the incapacitated person; and</a:t>
            </a:r>
            <a:endParaRPr lang="en-US" b="0" i="0" dirty="0">
              <a:solidFill>
                <a:srgbClr val="000080"/>
              </a:solidFill>
              <a:effectLst/>
              <a:latin typeface="Trebuchet MS" panose="020B0603020202020204" pitchFamily="34" charset="0"/>
            </a:endParaRPr>
          </a:p>
          <a:p>
            <a:pPr algn="l"/>
            <a:r>
              <a:rPr lang="en-US" sz="1800" dirty="0">
                <a:solidFill>
                  <a:srgbClr val="000080"/>
                </a:solidFill>
                <a:latin typeface="Trebuchet MS" panose="020B0603020202020204" pitchFamily="34" charset="0"/>
              </a:rPr>
              <a:t>(</a:t>
            </a:r>
            <a:r>
              <a:rPr lang="en-US" sz="1800" dirty="0" err="1">
                <a:solidFill>
                  <a:srgbClr val="000080"/>
                </a:solidFill>
                <a:latin typeface="Trebuchet MS" panose="020B0603020202020204" pitchFamily="34" charset="0"/>
              </a:rPr>
              <a:t>i</a:t>
            </a:r>
            <a:r>
              <a:rPr lang="en-US" sz="1800" dirty="0">
                <a:solidFill>
                  <a:srgbClr val="000080"/>
                </a:solidFill>
                <a:latin typeface="Trebuchet MS" panose="020B0603020202020204" pitchFamily="34" charset="0"/>
              </a:rPr>
              <a:t>) The experience, reputation, diligence, and ability of the person performing the service.</a:t>
            </a:r>
            <a:endParaRPr lang="en-US" b="0" i="0" dirty="0">
              <a:solidFill>
                <a:srgbClr val="000080"/>
              </a:solidFill>
              <a:effectLst/>
              <a:latin typeface="Trebuchet MS" panose="020B0603020202020204" pitchFamily="34" charset="0"/>
            </a:endParaRPr>
          </a:p>
          <a:p>
            <a:endParaRPr lang="en-US" dirty="0"/>
          </a:p>
        </p:txBody>
      </p:sp>
      <p:sp>
        <p:nvSpPr>
          <p:cNvPr id="4" name="Slide Number Placeholder 3"/>
          <p:cNvSpPr>
            <a:spLocks noGrp="1"/>
          </p:cNvSpPr>
          <p:nvPr>
            <p:ph type="sldNum" sz="quarter" idx="5"/>
          </p:nvPr>
        </p:nvSpPr>
        <p:spPr/>
        <p:txBody>
          <a:bodyPr/>
          <a:lstStyle/>
          <a:p>
            <a:fld id="{B1C83F93-B481-41C7-A77A-EC519FD0123C}" type="slidenum">
              <a:rPr lang="en-US" smtClean="0"/>
              <a:t>12</a:t>
            </a:fld>
            <a:endParaRPr lang="en-US"/>
          </a:p>
        </p:txBody>
      </p:sp>
    </p:spTree>
    <p:extLst>
      <p:ext uri="{BB962C8B-B14F-4D97-AF65-F5344CB8AC3E}">
        <p14:creationId xmlns:p14="http://schemas.microsoft.com/office/powerpoint/2010/main" val="3605016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B7B377-EEEE-4C72-9DC8-C5E9C9E084E8}"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A649EE-B58A-432F-A0CD-657C8BDD9220}" type="slidenum">
              <a:rPr lang="en-US" smtClean="0"/>
              <a:t>‹#›</a:t>
            </a:fld>
            <a:endParaRPr lang="en-US"/>
          </a:p>
        </p:txBody>
      </p:sp>
    </p:spTree>
    <p:extLst>
      <p:ext uri="{BB962C8B-B14F-4D97-AF65-F5344CB8AC3E}">
        <p14:creationId xmlns:p14="http://schemas.microsoft.com/office/powerpoint/2010/main" val="1500720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B7B377-EEEE-4C72-9DC8-C5E9C9E084E8}"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A649EE-B58A-432F-A0CD-657C8BDD9220}" type="slidenum">
              <a:rPr lang="en-US" smtClean="0"/>
              <a:t>‹#›</a:t>
            </a:fld>
            <a:endParaRPr lang="en-US"/>
          </a:p>
        </p:txBody>
      </p:sp>
    </p:spTree>
    <p:extLst>
      <p:ext uri="{BB962C8B-B14F-4D97-AF65-F5344CB8AC3E}">
        <p14:creationId xmlns:p14="http://schemas.microsoft.com/office/powerpoint/2010/main" val="110544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B7B377-EEEE-4C72-9DC8-C5E9C9E084E8}"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A649EE-B58A-432F-A0CD-657C8BDD922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667608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B7B377-EEEE-4C72-9DC8-C5E9C9E084E8}"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A649EE-B58A-432F-A0CD-657C8BDD9220}" type="slidenum">
              <a:rPr lang="en-US" smtClean="0"/>
              <a:t>‹#›</a:t>
            </a:fld>
            <a:endParaRPr lang="en-US"/>
          </a:p>
        </p:txBody>
      </p:sp>
    </p:spTree>
    <p:extLst>
      <p:ext uri="{BB962C8B-B14F-4D97-AF65-F5344CB8AC3E}">
        <p14:creationId xmlns:p14="http://schemas.microsoft.com/office/powerpoint/2010/main" val="1722207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B7B377-EEEE-4C72-9DC8-C5E9C9E084E8}"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A649EE-B58A-432F-A0CD-657C8BDD922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66888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B7B377-EEEE-4C72-9DC8-C5E9C9E084E8}"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A649EE-B58A-432F-A0CD-657C8BDD9220}" type="slidenum">
              <a:rPr lang="en-US" smtClean="0"/>
              <a:t>‹#›</a:t>
            </a:fld>
            <a:endParaRPr lang="en-US"/>
          </a:p>
        </p:txBody>
      </p:sp>
    </p:spTree>
    <p:extLst>
      <p:ext uri="{BB962C8B-B14F-4D97-AF65-F5344CB8AC3E}">
        <p14:creationId xmlns:p14="http://schemas.microsoft.com/office/powerpoint/2010/main" val="25580346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7B377-EEEE-4C72-9DC8-C5E9C9E084E8}"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A649EE-B58A-432F-A0CD-657C8BDD9220}" type="slidenum">
              <a:rPr lang="en-US" smtClean="0"/>
              <a:t>‹#›</a:t>
            </a:fld>
            <a:endParaRPr lang="en-US"/>
          </a:p>
        </p:txBody>
      </p:sp>
    </p:spTree>
    <p:extLst>
      <p:ext uri="{BB962C8B-B14F-4D97-AF65-F5344CB8AC3E}">
        <p14:creationId xmlns:p14="http://schemas.microsoft.com/office/powerpoint/2010/main" val="2587300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7B377-EEEE-4C72-9DC8-C5E9C9E084E8}"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A649EE-B58A-432F-A0CD-657C8BDD9220}" type="slidenum">
              <a:rPr lang="en-US" smtClean="0"/>
              <a:t>‹#›</a:t>
            </a:fld>
            <a:endParaRPr lang="en-US"/>
          </a:p>
        </p:txBody>
      </p:sp>
    </p:spTree>
    <p:extLst>
      <p:ext uri="{BB962C8B-B14F-4D97-AF65-F5344CB8AC3E}">
        <p14:creationId xmlns:p14="http://schemas.microsoft.com/office/powerpoint/2010/main" val="2999847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7B377-EEEE-4C72-9DC8-C5E9C9E084E8}"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A649EE-B58A-432F-A0CD-657C8BDD9220}" type="slidenum">
              <a:rPr lang="en-US" smtClean="0"/>
              <a:t>‹#›</a:t>
            </a:fld>
            <a:endParaRPr lang="en-US"/>
          </a:p>
        </p:txBody>
      </p:sp>
    </p:spTree>
    <p:extLst>
      <p:ext uri="{BB962C8B-B14F-4D97-AF65-F5344CB8AC3E}">
        <p14:creationId xmlns:p14="http://schemas.microsoft.com/office/powerpoint/2010/main" val="1028658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B7B377-EEEE-4C72-9DC8-C5E9C9E084E8}"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A649EE-B58A-432F-A0CD-657C8BDD9220}" type="slidenum">
              <a:rPr lang="en-US" smtClean="0"/>
              <a:t>‹#›</a:t>
            </a:fld>
            <a:endParaRPr lang="en-US"/>
          </a:p>
        </p:txBody>
      </p:sp>
    </p:spTree>
    <p:extLst>
      <p:ext uri="{BB962C8B-B14F-4D97-AF65-F5344CB8AC3E}">
        <p14:creationId xmlns:p14="http://schemas.microsoft.com/office/powerpoint/2010/main" val="321013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2B7B377-EEEE-4C72-9DC8-C5E9C9E084E8}" type="datetimeFigureOut">
              <a:rPr lang="en-US" smtClean="0"/>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A649EE-B58A-432F-A0CD-657C8BDD9220}" type="slidenum">
              <a:rPr lang="en-US" smtClean="0"/>
              <a:t>‹#›</a:t>
            </a:fld>
            <a:endParaRPr lang="en-US"/>
          </a:p>
        </p:txBody>
      </p:sp>
    </p:spTree>
    <p:extLst>
      <p:ext uri="{BB962C8B-B14F-4D97-AF65-F5344CB8AC3E}">
        <p14:creationId xmlns:p14="http://schemas.microsoft.com/office/powerpoint/2010/main" val="634406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B7B377-EEEE-4C72-9DC8-C5E9C9E084E8}" type="datetimeFigureOut">
              <a:rPr lang="en-US" smtClean="0"/>
              <a:t>8/23/2023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A649EE-B58A-432F-A0CD-657C8BDD9220}" type="slidenum">
              <a:rPr lang="en-US" smtClean="0"/>
              <a:t>‹#›</a:t>
            </a:fld>
            <a:endParaRPr lang="en-US"/>
          </a:p>
        </p:txBody>
      </p:sp>
    </p:spTree>
    <p:extLst>
      <p:ext uri="{BB962C8B-B14F-4D97-AF65-F5344CB8AC3E}">
        <p14:creationId xmlns:p14="http://schemas.microsoft.com/office/powerpoint/2010/main" val="2992331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B7B377-EEEE-4C72-9DC8-C5E9C9E084E8}" type="datetimeFigureOut">
              <a:rPr lang="en-US" smtClean="0"/>
              <a:t>8/23/2023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A649EE-B58A-432F-A0CD-657C8BDD9220}" type="slidenum">
              <a:rPr lang="en-US" smtClean="0"/>
              <a:t>‹#›</a:t>
            </a:fld>
            <a:endParaRPr lang="en-US"/>
          </a:p>
        </p:txBody>
      </p:sp>
    </p:spTree>
    <p:extLst>
      <p:ext uri="{BB962C8B-B14F-4D97-AF65-F5344CB8AC3E}">
        <p14:creationId xmlns:p14="http://schemas.microsoft.com/office/powerpoint/2010/main" val="384107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B7B377-EEEE-4C72-9DC8-C5E9C9E084E8}" type="datetimeFigureOut">
              <a:rPr lang="en-US" smtClean="0"/>
              <a:t>8/23/2023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A649EE-B58A-432F-A0CD-657C8BDD9220}" type="slidenum">
              <a:rPr lang="en-US" smtClean="0"/>
              <a:t>‹#›</a:t>
            </a:fld>
            <a:endParaRPr lang="en-US"/>
          </a:p>
        </p:txBody>
      </p:sp>
    </p:spTree>
    <p:extLst>
      <p:ext uri="{BB962C8B-B14F-4D97-AF65-F5344CB8AC3E}">
        <p14:creationId xmlns:p14="http://schemas.microsoft.com/office/powerpoint/2010/main" val="75629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B7B377-EEEE-4C72-9DC8-C5E9C9E084E8}" type="datetimeFigureOut">
              <a:rPr lang="en-US" smtClean="0"/>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A649EE-B58A-432F-A0CD-657C8BDD9220}" type="slidenum">
              <a:rPr lang="en-US" smtClean="0"/>
              <a:t>‹#›</a:t>
            </a:fld>
            <a:endParaRPr lang="en-US"/>
          </a:p>
        </p:txBody>
      </p:sp>
    </p:spTree>
    <p:extLst>
      <p:ext uri="{BB962C8B-B14F-4D97-AF65-F5344CB8AC3E}">
        <p14:creationId xmlns:p14="http://schemas.microsoft.com/office/powerpoint/2010/main" val="4074467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B7B377-EEEE-4C72-9DC8-C5E9C9E084E8}" type="datetimeFigureOut">
              <a:rPr lang="en-US" smtClean="0"/>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A649EE-B58A-432F-A0CD-657C8BDD9220}" type="slidenum">
              <a:rPr lang="en-US" smtClean="0"/>
              <a:t>‹#›</a:t>
            </a:fld>
            <a:endParaRPr lang="en-US"/>
          </a:p>
        </p:txBody>
      </p:sp>
    </p:spTree>
    <p:extLst>
      <p:ext uri="{BB962C8B-B14F-4D97-AF65-F5344CB8AC3E}">
        <p14:creationId xmlns:p14="http://schemas.microsoft.com/office/powerpoint/2010/main" val="1288942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2B7B377-EEEE-4C72-9DC8-C5E9C9E084E8}" type="datetimeFigureOut">
              <a:rPr lang="en-US" smtClean="0"/>
              <a:t>8/23/2023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1A649EE-B58A-432F-A0CD-657C8BDD9220}" type="slidenum">
              <a:rPr lang="en-US" smtClean="0"/>
              <a:t>‹#›</a:t>
            </a:fld>
            <a:endParaRPr lang="en-US"/>
          </a:p>
        </p:txBody>
      </p:sp>
    </p:spTree>
    <p:extLst>
      <p:ext uri="{BB962C8B-B14F-4D97-AF65-F5344CB8AC3E}">
        <p14:creationId xmlns:p14="http://schemas.microsoft.com/office/powerpoint/2010/main" val="37711839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Elizabeth@palumbobertrand.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926E7-6D51-B9D9-7A92-FC2D3B385FB1}"/>
              </a:ext>
            </a:extLst>
          </p:cNvPr>
          <p:cNvSpPr>
            <a:spLocks noGrp="1"/>
          </p:cNvSpPr>
          <p:nvPr>
            <p:ph type="ctrTitle"/>
          </p:nvPr>
        </p:nvSpPr>
        <p:spPr/>
        <p:txBody>
          <a:bodyPr/>
          <a:lstStyle/>
          <a:p>
            <a:r>
              <a:rPr lang="en-US" dirty="0"/>
              <a:t>Entity Options for Professional Guardians</a:t>
            </a:r>
          </a:p>
        </p:txBody>
      </p:sp>
      <p:sp>
        <p:nvSpPr>
          <p:cNvPr id="3" name="Subtitle 2">
            <a:extLst>
              <a:ext uri="{FF2B5EF4-FFF2-40B4-BE49-F238E27FC236}">
                <a16:creationId xmlns:a16="http://schemas.microsoft.com/office/drawing/2014/main" id="{7A329EC8-B737-3EA5-3AB7-4082D29AC344}"/>
              </a:ext>
            </a:extLst>
          </p:cNvPr>
          <p:cNvSpPr>
            <a:spLocks noGrp="1"/>
          </p:cNvSpPr>
          <p:nvPr>
            <p:ph type="subTitle" idx="1"/>
          </p:nvPr>
        </p:nvSpPr>
        <p:spPr/>
        <p:txBody>
          <a:bodyPr/>
          <a:lstStyle/>
          <a:p>
            <a:r>
              <a:rPr lang="en-US" dirty="0"/>
              <a:t>A review of the legal entities available to professional guardians and the interplay of liability protection, fees, and benefits to Wards.</a:t>
            </a:r>
          </a:p>
        </p:txBody>
      </p:sp>
      <p:sp>
        <p:nvSpPr>
          <p:cNvPr id="4" name="TextBox 3">
            <a:extLst>
              <a:ext uri="{FF2B5EF4-FFF2-40B4-BE49-F238E27FC236}">
                <a16:creationId xmlns:a16="http://schemas.microsoft.com/office/drawing/2014/main" id="{035B806E-174B-2FB4-D471-846F96C27913}"/>
              </a:ext>
            </a:extLst>
          </p:cNvPr>
          <p:cNvSpPr txBox="1"/>
          <p:nvPr/>
        </p:nvSpPr>
        <p:spPr>
          <a:xfrm>
            <a:off x="1102179" y="6278336"/>
            <a:ext cx="6972358" cy="369332"/>
          </a:xfrm>
          <a:prstGeom prst="rect">
            <a:avLst/>
          </a:prstGeom>
          <a:noFill/>
        </p:spPr>
        <p:txBody>
          <a:bodyPr wrap="none" rtlCol="0">
            <a:spAutoFit/>
          </a:bodyPr>
          <a:lstStyle/>
          <a:p>
            <a:r>
              <a:rPr lang="en-US" dirty="0"/>
              <a:t>Presented by: Elizabeth Bertrand, Esq., Palumbo &amp; Bertrand, P.A.</a:t>
            </a:r>
          </a:p>
        </p:txBody>
      </p:sp>
    </p:spTree>
    <p:extLst>
      <p:ext uri="{BB962C8B-B14F-4D97-AF65-F5344CB8AC3E}">
        <p14:creationId xmlns:p14="http://schemas.microsoft.com/office/powerpoint/2010/main" val="3655067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36CB5-2EC7-1AC5-037F-C3EBDECAB060}"/>
              </a:ext>
            </a:extLst>
          </p:cNvPr>
          <p:cNvSpPr>
            <a:spLocks noGrp="1"/>
          </p:cNvSpPr>
          <p:nvPr>
            <p:ph type="title"/>
          </p:nvPr>
        </p:nvSpPr>
        <p:spPr/>
        <p:txBody>
          <a:bodyPr>
            <a:normAutofit fontScale="90000"/>
          </a:bodyPr>
          <a:lstStyle/>
          <a:p>
            <a:r>
              <a:rPr lang="en-US" dirty="0"/>
              <a:t>Liabilities –Business Liabilities Versus Fiduciary/Guardian Liabilities</a:t>
            </a:r>
            <a:br>
              <a:rPr lang="en-US" dirty="0"/>
            </a:br>
            <a:endParaRPr lang="en-US" dirty="0"/>
          </a:p>
        </p:txBody>
      </p:sp>
      <p:sp>
        <p:nvSpPr>
          <p:cNvPr id="3" name="Content Placeholder 2">
            <a:extLst>
              <a:ext uri="{FF2B5EF4-FFF2-40B4-BE49-F238E27FC236}">
                <a16:creationId xmlns:a16="http://schemas.microsoft.com/office/drawing/2014/main" id="{4A69F22E-5EAC-FD21-D2E6-7C01AF647B03}"/>
              </a:ext>
            </a:extLst>
          </p:cNvPr>
          <p:cNvSpPr>
            <a:spLocks noGrp="1"/>
          </p:cNvSpPr>
          <p:nvPr>
            <p:ph idx="1"/>
          </p:nvPr>
        </p:nvSpPr>
        <p:spPr/>
        <p:txBody>
          <a:bodyPr/>
          <a:lstStyle/>
          <a:p>
            <a:r>
              <a:rPr lang="en-US" dirty="0"/>
              <a:t>Fiduciary/Guardian Liabilities</a:t>
            </a:r>
          </a:p>
          <a:p>
            <a:pPr lvl="1"/>
            <a:r>
              <a:rPr lang="en-US" dirty="0"/>
              <a:t>“Bad” decisions or decisions the family doesn’t agree with</a:t>
            </a:r>
          </a:p>
          <a:p>
            <a:pPr lvl="2"/>
            <a:r>
              <a:rPr lang="en-US" dirty="0"/>
              <a:t>Examples: Poor investment; not pursuing a claim; medical procedures; facility placement not suitable</a:t>
            </a:r>
          </a:p>
          <a:p>
            <a:pPr lvl="1"/>
            <a:r>
              <a:rPr lang="en-US" dirty="0"/>
              <a:t>Acts of Employees</a:t>
            </a:r>
          </a:p>
          <a:p>
            <a:pPr lvl="2"/>
            <a:r>
              <a:rPr lang="en-US" dirty="0"/>
              <a:t>Guardian responsible for all acts of employees</a:t>
            </a:r>
          </a:p>
          <a:p>
            <a:pPr lvl="1"/>
            <a:r>
              <a:rPr lang="en-US" dirty="0"/>
              <a:t>Exploitation and Abuse</a:t>
            </a:r>
          </a:p>
          <a:p>
            <a:pPr marL="914400" lvl="2" indent="0">
              <a:buNone/>
            </a:pPr>
            <a:endParaRPr lang="en-US" dirty="0"/>
          </a:p>
          <a:p>
            <a:pPr lvl="2"/>
            <a:endParaRPr lang="en-US" dirty="0"/>
          </a:p>
        </p:txBody>
      </p:sp>
    </p:spTree>
    <p:extLst>
      <p:ext uri="{BB962C8B-B14F-4D97-AF65-F5344CB8AC3E}">
        <p14:creationId xmlns:p14="http://schemas.microsoft.com/office/powerpoint/2010/main" val="2743179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3B523-0ABF-AA18-6188-30DB6C15FE87}"/>
              </a:ext>
            </a:extLst>
          </p:cNvPr>
          <p:cNvSpPr>
            <a:spLocks noGrp="1"/>
          </p:cNvSpPr>
          <p:nvPr>
            <p:ph type="title"/>
          </p:nvPr>
        </p:nvSpPr>
        <p:spPr/>
        <p:txBody>
          <a:bodyPr/>
          <a:lstStyle/>
          <a:p>
            <a:r>
              <a:rPr lang="en-US" dirty="0"/>
              <a:t>Liability Protection</a:t>
            </a:r>
          </a:p>
        </p:txBody>
      </p:sp>
      <p:sp>
        <p:nvSpPr>
          <p:cNvPr id="3" name="Content Placeholder 2">
            <a:extLst>
              <a:ext uri="{FF2B5EF4-FFF2-40B4-BE49-F238E27FC236}">
                <a16:creationId xmlns:a16="http://schemas.microsoft.com/office/drawing/2014/main" id="{74647E21-BEEF-487E-A17A-925C8F73D156}"/>
              </a:ext>
            </a:extLst>
          </p:cNvPr>
          <p:cNvSpPr>
            <a:spLocks noGrp="1"/>
          </p:cNvSpPr>
          <p:nvPr>
            <p:ph idx="1"/>
          </p:nvPr>
        </p:nvSpPr>
        <p:spPr/>
        <p:txBody>
          <a:bodyPr/>
          <a:lstStyle/>
          <a:p>
            <a:r>
              <a:rPr lang="en-US" dirty="0"/>
              <a:t>Insurance</a:t>
            </a:r>
          </a:p>
          <a:p>
            <a:r>
              <a:rPr lang="en-US" dirty="0"/>
              <a:t>Bonds and restricted depositories</a:t>
            </a:r>
          </a:p>
          <a:p>
            <a:r>
              <a:rPr lang="en-US"/>
              <a:t>Court </a:t>
            </a:r>
            <a:r>
              <a:rPr lang="en-US" dirty="0"/>
              <a:t>o</a:t>
            </a:r>
            <a:r>
              <a:rPr lang="en-US"/>
              <a:t>rders</a:t>
            </a:r>
            <a:endParaRPr lang="en-US" dirty="0"/>
          </a:p>
          <a:p>
            <a:r>
              <a:rPr lang="en-US" dirty="0"/>
              <a:t>Corporate shield</a:t>
            </a:r>
          </a:p>
        </p:txBody>
      </p:sp>
    </p:spTree>
    <p:extLst>
      <p:ext uri="{BB962C8B-B14F-4D97-AF65-F5344CB8AC3E}">
        <p14:creationId xmlns:p14="http://schemas.microsoft.com/office/powerpoint/2010/main" val="1606802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98E80-D5DB-0981-3808-AE034ED24E00}"/>
              </a:ext>
            </a:extLst>
          </p:cNvPr>
          <p:cNvSpPr>
            <a:spLocks noGrp="1"/>
          </p:cNvSpPr>
          <p:nvPr>
            <p:ph type="title"/>
          </p:nvPr>
        </p:nvSpPr>
        <p:spPr/>
        <p:txBody>
          <a:bodyPr/>
          <a:lstStyle/>
          <a:p>
            <a:r>
              <a:rPr lang="en-US" dirty="0"/>
              <a:t>Guardian Compensation – Petition Requirements</a:t>
            </a:r>
          </a:p>
        </p:txBody>
      </p:sp>
      <p:sp>
        <p:nvSpPr>
          <p:cNvPr id="3" name="Content Placeholder 2">
            <a:extLst>
              <a:ext uri="{FF2B5EF4-FFF2-40B4-BE49-F238E27FC236}">
                <a16:creationId xmlns:a16="http://schemas.microsoft.com/office/drawing/2014/main" id="{E7D235BF-948C-4048-93E0-F3697AF720B0}"/>
              </a:ext>
            </a:extLst>
          </p:cNvPr>
          <p:cNvSpPr>
            <a:spLocks noGrp="1"/>
          </p:cNvSpPr>
          <p:nvPr>
            <p:ph idx="1"/>
          </p:nvPr>
        </p:nvSpPr>
        <p:spPr>
          <a:xfrm>
            <a:off x="677334" y="2111603"/>
            <a:ext cx="8596668" cy="3880773"/>
          </a:xfrm>
        </p:spPr>
        <p:txBody>
          <a:bodyPr/>
          <a:lstStyle/>
          <a:p>
            <a:r>
              <a:rPr lang="en-US" dirty="0"/>
              <a:t>Fee petition requirements</a:t>
            </a:r>
          </a:p>
          <a:p>
            <a:pPr lvl="1"/>
            <a:r>
              <a:rPr lang="en-US" dirty="0"/>
              <a:t>Itemized description of services, rate, and who completed them</a:t>
            </a:r>
          </a:p>
          <a:p>
            <a:pPr lvl="1"/>
            <a:r>
              <a:rPr lang="en-US" dirty="0"/>
              <a:t>Period covered</a:t>
            </a:r>
          </a:p>
          <a:p>
            <a:pPr lvl="1"/>
            <a:r>
              <a:rPr lang="en-US" dirty="0"/>
              <a:t>Total amount of prior fees paid</a:t>
            </a:r>
          </a:p>
          <a:p>
            <a:pPr lvl="1"/>
            <a:r>
              <a:rPr lang="en-US" dirty="0"/>
              <a:t>What assets are being used to pay fees</a:t>
            </a:r>
          </a:p>
          <a:p>
            <a:pPr lvl="1"/>
            <a:r>
              <a:rPr lang="en-US" dirty="0"/>
              <a:t>Service on Ward (if limited guardian) and interested persons</a:t>
            </a:r>
          </a:p>
        </p:txBody>
      </p:sp>
    </p:spTree>
    <p:extLst>
      <p:ext uri="{BB962C8B-B14F-4D97-AF65-F5344CB8AC3E}">
        <p14:creationId xmlns:p14="http://schemas.microsoft.com/office/powerpoint/2010/main" val="1166713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A7FEF-AA13-B78B-BD36-C00A565615DE}"/>
              </a:ext>
            </a:extLst>
          </p:cNvPr>
          <p:cNvSpPr>
            <a:spLocks noGrp="1"/>
          </p:cNvSpPr>
          <p:nvPr>
            <p:ph type="title"/>
          </p:nvPr>
        </p:nvSpPr>
        <p:spPr/>
        <p:txBody>
          <a:bodyPr/>
          <a:lstStyle/>
          <a:p>
            <a:r>
              <a:rPr lang="en-US" dirty="0"/>
              <a:t>Guardian Compensation - Rates</a:t>
            </a:r>
          </a:p>
        </p:txBody>
      </p:sp>
      <p:sp>
        <p:nvSpPr>
          <p:cNvPr id="3" name="Content Placeholder 2">
            <a:extLst>
              <a:ext uri="{FF2B5EF4-FFF2-40B4-BE49-F238E27FC236}">
                <a16:creationId xmlns:a16="http://schemas.microsoft.com/office/drawing/2014/main" id="{D2545CAE-7FC8-68CF-1C53-1BA2F906E5FB}"/>
              </a:ext>
            </a:extLst>
          </p:cNvPr>
          <p:cNvSpPr>
            <a:spLocks noGrp="1"/>
          </p:cNvSpPr>
          <p:nvPr>
            <p:ph idx="1"/>
          </p:nvPr>
        </p:nvSpPr>
        <p:spPr/>
        <p:txBody>
          <a:bodyPr/>
          <a:lstStyle/>
          <a:p>
            <a:r>
              <a:rPr lang="en-US" dirty="0"/>
              <a:t>Most counties have a set hourly rate for guardian compensation</a:t>
            </a:r>
          </a:p>
          <a:p>
            <a:r>
              <a:rPr lang="en-US" dirty="0"/>
              <a:t>Traditional billing structure – all items billed at guardian hourly rate</a:t>
            </a:r>
          </a:p>
          <a:p>
            <a:r>
              <a:rPr lang="en-US" dirty="0"/>
              <a:t>Tiered billing structure</a:t>
            </a:r>
          </a:p>
          <a:p>
            <a:pPr lvl="1"/>
            <a:r>
              <a:rPr lang="en-US" dirty="0"/>
              <a:t>Guardian services billed at guardian rate</a:t>
            </a:r>
          </a:p>
          <a:p>
            <a:pPr lvl="2"/>
            <a:r>
              <a:rPr lang="en-US" dirty="0"/>
              <a:t>Tasks do not necessarily have to be completed by professional guardian</a:t>
            </a:r>
          </a:p>
          <a:p>
            <a:pPr lvl="2"/>
            <a:r>
              <a:rPr lang="en-US" dirty="0"/>
              <a:t>Employee with fiduciary responsibility</a:t>
            </a:r>
          </a:p>
          <a:p>
            <a:pPr lvl="1"/>
            <a:r>
              <a:rPr lang="en-US" dirty="0"/>
              <a:t>Administrative tasks – billed at lower rate</a:t>
            </a:r>
          </a:p>
          <a:p>
            <a:pPr lvl="1"/>
            <a:r>
              <a:rPr lang="en-US" dirty="0"/>
              <a:t>Pros: Savings to ward, encourages use of staff</a:t>
            </a:r>
          </a:p>
          <a:p>
            <a:pPr lvl="1"/>
            <a:r>
              <a:rPr lang="en-US" dirty="0"/>
              <a:t>Cons: More time to review invoices, court may not approve rate allocation of services</a:t>
            </a:r>
          </a:p>
          <a:p>
            <a:pPr lvl="1"/>
            <a:endParaRPr lang="en-US" dirty="0"/>
          </a:p>
          <a:p>
            <a:endParaRPr lang="en-US" dirty="0"/>
          </a:p>
        </p:txBody>
      </p:sp>
    </p:spTree>
    <p:extLst>
      <p:ext uri="{BB962C8B-B14F-4D97-AF65-F5344CB8AC3E}">
        <p14:creationId xmlns:p14="http://schemas.microsoft.com/office/powerpoint/2010/main" val="3428248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94DF6-2D4F-DEF7-FD0D-E4999C1478E5}"/>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AB0D8E7E-12A5-1CB8-45B9-591769910D9D}"/>
              </a:ext>
            </a:extLst>
          </p:cNvPr>
          <p:cNvSpPr>
            <a:spLocks noGrp="1"/>
          </p:cNvSpPr>
          <p:nvPr>
            <p:ph idx="1"/>
          </p:nvPr>
        </p:nvSpPr>
        <p:spPr/>
        <p:txBody>
          <a:bodyPr/>
          <a:lstStyle/>
          <a:p>
            <a:r>
              <a:rPr lang="en-US" dirty="0"/>
              <a:t>Contact: </a:t>
            </a:r>
          </a:p>
          <a:p>
            <a:pPr marL="0" indent="0">
              <a:buNone/>
            </a:pPr>
            <a:r>
              <a:rPr lang="en-US" dirty="0"/>
              <a:t>	Elizabeth Bertrand</a:t>
            </a:r>
          </a:p>
          <a:p>
            <a:pPr marL="0" indent="0">
              <a:buNone/>
            </a:pPr>
            <a:r>
              <a:rPr lang="en-US" dirty="0"/>
              <a:t>	Palumbo  &amp; Bertrand, P.A.</a:t>
            </a:r>
          </a:p>
          <a:p>
            <a:pPr marL="0" indent="0">
              <a:buNone/>
            </a:pPr>
            <a:r>
              <a:rPr lang="en-US" u="sng" dirty="0">
                <a:hlinkClick r:id="rId2"/>
              </a:rPr>
              <a:t>	</a:t>
            </a:r>
            <a:r>
              <a:rPr lang="en-US" dirty="0">
                <a:hlinkClick r:id="rId2"/>
              </a:rPr>
              <a:t>Elizabeth@palumbobertrand.com</a:t>
            </a:r>
            <a:endParaRPr lang="en-US" dirty="0"/>
          </a:p>
          <a:p>
            <a:pPr marL="0" indent="0">
              <a:buNone/>
            </a:pPr>
            <a:r>
              <a:rPr lang="en-US" dirty="0"/>
              <a:t>	(407) 960-2835</a:t>
            </a:r>
          </a:p>
        </p:txBody>
      </p:sp>
    </p:spTree>
    <p:extLst>
      <p:ext uri="{BB962C8B-B14F-4D97-AF65-F5344CB8AC3E}">
        <p14:creationId xmlns:p14="http://schemas.microsoft.com/office/powerpoint/2010/main" val="2656367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E253E-32B7-FF5B-8233-70CC6C075407}"/>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F1B3F6F7-10D6-3613-D5A7-2AAA42414574}"/>
              </a:ext>
            </a:extLst>
          </p:cNvPr>
          <p:cNvSpPr>
            <a:spLocks noGrp="1"/>
          </p:cNvSpPr>
          <p:nvPr>
            <p:ph idx="1"/>
          </p:nvPr>
        </p:nvSpPr>
        <p:spPr/>
        <p:txBody>
          <a:bodyPr/>
          <a:lstStyle/>
          <a:p>
            <a:r>
              <a:rPr lang="en-US" dirty="0"/>
              <a:t>Types of Available Entities</a:t>
            </a:r>
          </a:p>
          <a:p>
            <a:pPr lvl="1"/>
            <a:r>
              <a:rPr lang="en-US" dirty="0"/>
              <a:t>Description of options</a:t>
            </a:r>
          </a:p>
          <a:p>
            <a:pPr lvl="1"/>
            <a:r>
              <a:rPr lang="en-US" dirty="0"/>
              <a:t>Pros and cons to each</a:t>
            </a:r>
          </a:p>
          <a:p>
            <a:r>
              <a:rPr lang="en-US" dirty="0"/>
              <a:t>Liabilities</a:t>
            </a:r>
          </a:p>
          <a:p>
            <a:pPr lvl="1"/>
            <a:r>
              <a:rPr lang="en-US" dirty="0"/>
              <a:t>What are they?</a:t>
            </a:r>
          </a:p>
          <a:p>
            <a:pPr lvl="1"/>
            <a:r>
              <a:rPr lang="en-US" dirty="0"/>
              <a:t>How to protect against them?</a:t>
            </a:r>
          </a:p>
          <a:p>
            <a:r>
              <a:rPr lang="en-US" dirty="0"/>
              <a:t>Guardian compensation</a:t>
            </a:r>
          </a:p>
          <a:p>
            <a:pPr lvl="1"/>
            <a:r>
              <a:rPr lang="en-US" dirty="0"/>
              <a:t>Petition requirements</a:t>
            </a:r>
          </a:p>
          <a:p>
            <a:pPr lvl="1"/>
            <a:r>
              <a:rPr lang="en-US" dirty="0"/>
              <a:t>Differing rates between guardian and staff</a:t>
            </a:r>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35599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9D3B0-E527-3B64-A2CC-DA4941104776}"/>
              </a:ext>
            </a:extLst>
          </p:cNvPr>
          <p:cNvSpPr>
            <a:spLocks noGrp="1"/>
          </p:cNvSpPr>
          <p:nvPr>
            <p:ph type="title"/>
          </p:nvPr>
        </p:nvSpPr>
        <p:spPr/>
        <p:txBody>
          <a:bodyPr/>
          <a:lstStyle/>
          <a:p>
            <a:r>
              <a:rPr lang="en-US" dirty="0"/>
              <a:t>Types of Entities</a:t>
            </a:r>
          </a:p>
        </p:txBody>
      </p:sp>
      <p:sp>
        <p:nvSpPr>
          <p:cNvPr id="3" name="Content Placeholder 2">
            <a:extLst>
              <a:ext uri="{FF2B5EF4-FFF2-40B4-BE49-F238E27FC236}">
                <a16:creationId xmlns:a16="http://schemas.microsoft.com/office/drawing/2014/main" id="{3EF939F2-FA37-38C5-C69B-7E24321F85C7}"/>
              </a:ext>
            </a:extLst>
          </p:cNvPr>
          <p:cNvSpPr>
            <a:spLocks noGrp="1"/>
          </p:cNvSpPr>
          <p:nvPr>
            <p:ph idx="1"/>
          </p:nvPr>
        </p:nvSpPr>
        <p:spPr/>
        <p:txBody>
          <a:bodyPr/>
          <a:lstStyle/>
          <a:p>
            <a:r>
              <a:rPr lang="en-US" dirty="0"/>
              <a:t>Sole Proprietor</a:t>
            </a:r>
          </a:p>
          <a:p>
            <a:r>
              <a:rPr lang="en-US" dirty="0"/>
              <a:t>For-profit entities</a:t>
            </a:r>
          </a:p>
          <a:p>
            <a:pPr lvl="1"/>
            <a:r>
              <a:rPr lang="en-US" dirty="0"/>
              <a:t>LLCs</a:t>
            </a:r>
          </a:p>
          <a:p>
            <a:pPr lvl="1"/>
            <a:r>
              <a:rPr lang="en-US" dirty="0"/>
              <a:t>Corporations</a:t>
            </a:r>
          </a:p>
          <a:p>
            <a:r>
              <a:rPr lang="en-US" dirty="0"/>
              <a:t>Not-for-profit corporations</a:t>
            </a:r>
          </a:p>
          <a:p>
            <a:endParaRPr lang="en-US" dirty="0"/>
          </a:p>
        </p:txBody>
      </p:sp>
    </p:spTree>
    <p:extLst>
      <p:ext uri="{BB962C8B-B14F-4D97-AF65-F5344CB8AC3E}">
        <p14:creationId xmlns:p14="http://schemas.microsoft.com/office/powerpoint/2010/main" val="988284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E398C-8317-A599-8397-0AFED7711679}"/>
              </a:ext>
            </a:extLst>
          </p:cNvPr>
          <p:cNvSpPr>
            <a:spLocks noGrp="1"/>
          </p:cNvSpPr>
          <p:nvPr>
            <p:ph type="title"/>
          </p:nvPr>
        </p:nvSpPr>
        <p:spPr/>
        <p:txBody>
          <a:bodyPr/>
          <a:lstStyle/>
          <a:p>
            <a:r>
              <a:rPr lang="en-US" dirty="0"/>
              <a:t>Sole Proprietor</a:t>
            </a:r>
          </a:p>
        </p:txBody>
      </p:sp>
      <p:sp>
        <p:nvSpPr>
          <p:cNvPr id="3" name="Content Placeholder 2">
            <a:extLst>
              <a:ext uri="{FF2B5EF4-FFF2-40B4-BE49-F238E27FC236}">
                <a16:creationId xmlns:a16="http://schemas.microsoft.com/office/drawing/2014/main" id="{0A36F240-6C84-B804-9DC5-4E163773D8AB}"/>
              </a:ext>
            </a:extLst>
          </p:cNvPr>
          <p:cNvSpPr>
            <a:spLocks noGrp="1"/>
          </p:cNvSpPr>
          <p:nvPr>
            <p:ph idx="1"/>
          </p:nvPr>
        </p:nvSpPr>
        <p:spPr/>
        <p:txBody>
          <a:bodyPr/>
          <a:lstStyle/>
          <a:p>
            <a:r>
              <a:rPr lang="en-US" dirty="0"/>
              <a:t>Someone who owns an unincorporated business by himself or herself</a:t>
            </a:r>
          </a:p>
          <a:p>
            <a:r>
              <a:rPr lang="en-US" dirty="0"/>
              <a:t>Often uses d/b/a to distinguish difference and may obtain separate tax ID number</a:t>
            </a:r>
          </a:p>
          <a:p>
            <a:r>
              <a:rPr lang="en-US" dirty="0"/>
              <a:t>Pros:</a:t>
            </a:r>
          </a:p>
          <a:p>
            <a:pPr lvl="1"/>
            <a:r>
              <a:rPr lang="en-US" dirty="0"/>
              <a:t>No set-up required</a:t>
            </a:r>
          </a:p>
          <a:p>
            <a:pPr lvl="1"/>
            <a:r>
              <a:rPr lang="en-US" dirty="0"/>
              <a:t>Taxes are easy</a:t>
            </a:r>
          </a:p>
          <a:p>
            <a:r>
              <a:rPr lang="en-US" dirty="0"/>
              <a:t>Cons:</a:t>
            </a:r>
          </a:p>
          <a:p>
            <a:pPr lvl="1"/>
            <a:r>
              <a:rPr lang="en-US" dirty="0"/>
              <a:t>No liability protection</a:t>
            </a:r>
          </a:p>
          <a:p>
            <a:pPr lvl="1"/>
            <a:endParaRPr lang="en-US" dirty="0"/>
          </a:p>
          <a:p>
            <a:pPr marL="457200" lvl="1" indent="0">
              <a:buNone/>
            </a:pPr>
            <a:endParaRPr lang="en-US" dirty="0"/>
          </a:p>
        </p:txBody>
      </p:sp>
    </p:spTree>
    <p:extLst>
      <p:ext uri="{BB962C8B-B14F-4D97-AF65-F5344CB8AC3E}">
        <p14:creationId xmlns:p14="http://schemas.microsoft.com/office/powerpoint/2010/main" val="140985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AFE8F-B3D2-ECD9-9F5E-250A961FF4EB}"/>
              </a:ext>
            </a:extLst>
          </p:cNvPr>
          <p:cNvSpPr>
            <a:spLocks noGrp="1"/>
          </p:cNvSpPr>
          <p:nvPr>
            <p:ph type="title"/>
          </p:nvPr>
        </p:nvSpPr>
        <p:spPr/>
        <p:txBody>
          <a:bodyPr/>
          <a:lstStyle/>
          <a:p>
            <a:r>
              <a:rPr lang="en-US" dirty="0"/>
              <a:t>For-Profit Entities - LLC</a:t>
            </a:r>
          </a:p>
        </p:txBody>
      </p:sp>
      <p:sp>
        <p:nvSpPr>
          <p:cNvPr id="3" name="Content Placeholder 2">
            <a:extLst>
              <a:ext uri="{FF2B5EF4-FFF2-40B4-BE49-F238E27FC236}">
                <a16:creationId xmlns:a16="http://schemas.microsoft.com/office/drawing/2014/main" id="{26A38FD3-4449-C927-EACC-7B79EA985805}"/>
              </a:ext>
            </a:extLst>
          </p:cNvPr>
          <p:cNvSpPr>
            <a:spLocks noGrp="1"/>
          </p:cNvSpPr>
          <p:nvPr>
            <p:ph idx="1"/>
          </p:nvPr>
        </p:nvSpPr>
        <p:spPr/>
        <p:txBody>
          <a:bodyPr/>
          <a:lstStyle/>
          <a:p>
            <a:r>
              <a:rPr lang="en-US" dirty="0"/>
              <a:t>Limited Liability Company (LLC)</a:t>
            </a:r>
          </a:p>
          <a:p>
            <a:pPr lvl="1"/>
            <a:r>
              <a:rPr lang="en-US" dirty="0"/>
              <a:t>A registered entity that protects its members (owners) from being personally sued for repayment of debts and liabilities</a:t>
            </a:r>
          </a:p>
          <a:p>
            <a:pPr lvl="1"/>
            <a:r>
              <a:rPr lang="en-US" dirty="0"/>
              <a:t>Pros:</a:t>
            </a:r>
          </a:p>
          <a:p>
            <a:pPr lvl="2"/>
            <a:r>
              <a:rPr lang="en-US" dirty="0"/>
              <a:t>Easy to set up</a:t>
            </a:r>
          </a:p>
          <a:p>
            <a:pPr lvl="2"/>
            <a:r>
              <a:rPr lang="en-US" dirty="0"/>
              <a:t>Simplified taxes depending on tax election</a:t>
            </a:r>
          </a:p>
          <a:p>
            <a:pPr lvl="2"/>
            <a:r>
              <a:rPr lang="en-US" dirty="0"/>
              <a:t>Protects from business debts and liabilities</a:t>
            </a:r>
          </a:p>
          <a:p>
            <a:pPr lvl="2"/>
            <a:r>
              <a:rPr lang="en-US" dirty="0"/>
              <a:t>Ability to distribute profit to members (owners)</a:t>
            </a:r>
          </a:p>
          <a:p>
            <a:pPr lvl="1"/>
            <a:r>
              <a:rPr lang="en-US" dirty="0"/>
              <a:t>Cons:</a:t>
            </a:r>
          </a:p>
          <a:p>
            <a:pPr lvl="2"/>
            <a:r>
              <a:rPr lang="en-US" dirty="0"/>
              <a:t>Entity cannot be guardian</a:t>
            </a:r>
          </a:p>
          <a:p>
            <a:pPr lvl="2"/>
            <a:r>
              <a:rPr lang="en-US" dirty="0"/>
              <a:t>No personal protection for actions taken as fiduciary/guardian</a:t>
            </a:r>
          </a:p>
          <a:p>
            <a:pPr lvl="1"/>
            <a:endParaRPr lang="en-US" dirty="0"/>
          </a:p>
          <a:p>
            <a:pPr lvl="2"/>
            <a:endParaRPr lang="en-US" dirty="0"/>
          </a:p>
          <a:p>
            <a:pPr marL="914400" lvl="2" indent="0">
              <a:buNone/>
            </a:pPr>
            <a:endParaRPr lang="en-US" dirty="0"/>
          </a:p>
        </p:txBody>
      </p:sp>
    </p:spTree>
    <p:extLst>
      <p:ext uri="{BB962C8B-B14F-4D97-AF65-F5344CB8AC3E}">
        <p14:creationId xmlns:p14="http://schemas.microsoft.com/office/powerpoint/2010/main" val="1257602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3D736-3B1E-4135-CB5C-221C1B4488CB}"/>
              </a:ext>
            </a:extLst>
          </p:cNvPr>
          <p:cNvSpPr>
            <a:spLocks noGrp="1"/>
          </p:cNvSpPr>
          <p:nvPr>
            <p:ph type="title"/>
          </p:nvPr>
        </p:nvSpPr>
        <p:spPr/>
        <p:txBody>
          <a:bodyPr/>
          <a:lstStyle/>
          <a:p>
            <a:r>
              <a:rPr lang="en-US" dirty="0"/>
              <a:t>For-Profit Entities - Corporation</a:t>
            </a:r>
            <a:br>
              <a:rPr lang="en-US" dirty="0"/>
            </a:br>
            <a:endParaRPr lang="en-US" dirty="0"/>
          </a:p>
        </p:txBody>
      </p:sp>
      <p:sp>
        <p:nvSpPr>
          <p:cNvPr id="3" name="Content Placeholder 2">
            <a:extLst>
              <a:ext uri="{FF2B5EF4-FFF2-40B4-BE49-F238E27FC236}">
                <a16:creationId xmlns:a16="http://schemas.microsoft.com/office/drawing/2014/main" id="{FD3BFD0B-5BEF-B121-487C-5AE8A6144178}"/>
              </a:ext>
            </a:extLst>
          </p:cNvPr>
          <p:cNvSpPr>
            <a:spLocks noGrp="1"/>
          </p:cNvSpPr>
          <p:nvPr>
            <p:ph idx="1"/>
          </p:nvPr>
        </p:nvSpPr>
        <p:spPr/>
        <p:txBody>
          <a:bodyPr>
            <a:normAutofit lnSpcReduction="10000"/>
          </a:bodyPr>
          <a:lstStyle/>
          <a:p>
            <a:r>
              <a:rPr lang="en-US" dirty="0"/>
              <a:t>Florida for-profit corporation</a:t>
            </a:r>
          </a:p>
          <a:p>
            <a:pPr lvl="1"/>
            <a:r>
              <a:rPr lang="en-US" dirty="0"/>
              <a:t>A registered entity that protects its shareholders from being personally sued for repayment of debts and liabilities</a:t>
            </a:r>
          </a:p>
          <a:p>
            <a:pPr lvl="1"/>
            <a:r>
              <a:rPr lang="en-US" dirty="0"/>
              <a:t>Pros:</a:t>
            </a:r>
          </a:p>
          <a:p>
            <a:pPr lvl="2"/>
            <a:r>
              <a:rPr lang="en-US" dirty="0"/>
              <a:t>Protects from business debts and liabilities</a:t>
            </a:r>
          </a:p>
          <a:p>
            <a:pPr lvl="2"/>
            <a:r>
              <a:rPr lang="en-US" dirty="0"/>
              <a:t>Entity can be named as guardian provided compliance with Fla. Stat. 744.309(7)</a:t>
            </a:r>
          </a:p>
          <a:p>
            <a:pPr lvl="2"/>
            <a:r>
              <a:rPr lang="en-US" dirty="0"/>
              <a:t>Allows for multiple decision makers for Ward</a:t>
            </a:r>
          </a:p>
          <a:p>
            <a:pPr lvl="2"/>
            <a:r>
              <a:rPr lang="en-US" dirty="0"/>
              <a:t>Ability to distribute profit to shareholders (owners)</a:t>
            </a:r>
          </a:p>
          <a:p>
            <a:pPr lvl="1"/>
            <a:r>
              <a:rPr lang="en-US" dirty="0"/>
              <a:t>Cons:</a:t>
            </a:r>
          </a:p>
          <a:p>
            <a:pPr lvl="2"/>
            <a:r>
              <a:rPr lang="en-US" dirty="0"/>
              <a:t>Entity cannot be guardian if it is not wholly owned by public guardian pursuant to Fla. Stat. 744.309(7)</a:t>
            </a:r>
          </a:p>
          <a:p>
            <a:pPr lvl="2"/>
            <a:r>
              <a:rPr lang="en-US" dirty="0"/>
              <a:t>No personal protection for actions taken as guardian if entity it not nominated guardian</a:t>
            </a:r>
          </a:p>
          <a:p>
            <a:endParaRPr lang="en-US" dirty="0"/>
          </a:p>
        </p:txBody>
      </p:sp>
    </p:spTree>
    <p:extLst>
      <p:ext uri="{BB962C8B-B14F-4D97-AF65-F5344CB8AC3E}">
        <p14:creationId xmlns:p14="http://schemas.microsoft.com/office/powerpoint/2010/main" val="3942194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CCEBA-B82E-EAFF-3D84-5A3044EAD2EF}"/>
              </a:ext>
            </a:extLst>
          </p:cNvPr>
          <p:cNvSpPr>
            <a:spLocks noGrp="1"/>
          </p:cNvSpPr>
          <p:nvPr>
            <p:ph type="title"/>
          </p:nvPr>
        </p:nvSpPr>
        <p:spPr/>
        <p:txBody>
          <a:bodyPr/>
          <a:lstStyle/>
          <a:p>
            <a:r>
              <a:rPr lang="en-US" dirty="0"/>
              <a:t>Not-For-Profit Corporation</a:t>
            </a:r>
          </a:p>
        </p:txBody>
      </p:sp>
      <p:sp>
        <p:nvSpPr>
          <p:cNvPr id="3" name="Content Placeholder 2">
            <a:extLst>
              <a:ext uri="{FF2B5EF4-FFF2-40B4-BE49-F238E27FC236}">
                <a16:creationId xmlns:a16="http://schemas.microsoft.com/office/drawing/2014/main" id="{07141C88-AD3D-998B-33A9-92151640C4F4}"/>
              </a:ext>
            </a:extLst>
          </p:cNvPr>
          <p:cNvSpPr>
            <a:spLocks noGrp="1"/>
          </p:cNvSpPr>
          <p:nvPr>
            <p:ph idx="1"/>
          </p:nvPr>
        </p:nvSpPr>
        <p:spPr/>
        <p:txBody>
          <a:bodyPr>
            <a:normAutofit fontScale="92500" lnSpcReduction="10000"/>
          </a:bodyPr>
          <a:lstStyle/>
          <a:p>
            <a:r>
              <a:rPr lang="en-US" b="0" i="0" dirty="0">
                <a:solidFill>
                  <a:srgbClr val="000080"/>
                </a:solidFill>
                <a:effectLst/>
                <a:latin typeface="Trebuchet MS" panose="020B0603020202020204" pitchFamily="34" charset="0"/>
              </a:rPr>
              <a:t>An entity organized for religious or charitable purposes and existing under the laws of this state in which no part of the income or profit of which is distributable to its members, directors, or officers</a:t>
            </a:r>
          </a:p>
          <a:p>
            <a:r>
              <a:rPr lang="en-US" dirty="0">
                <a:solidFill>
                  <a:srgbClr val="000080"/>
                </a:solidFill>
                <a:latin typeface="Trebuchet MS" panose="020B0603020202020204" pitchFamily="34" charset="0"/>
              </a:rPr>
              <a:t>Pros:</a:t>
            </a:r>
          </a:p>
          <a:p>
            <a:pPr lvl="1"/>
            <a:r>
              <a:rPr lang="en-US" dirty="0">
                <a:solidFill>
                  <a:srgbClr val="000080"/>
                </a:solidFill>
                <a:latin typeface="Trebuchet MS" panose="020B0603020202020204" pitchFamily="34" charset="0"/>
              </a:rPr>
              <a:t>Entity can be named as guardian</a:t>
            </a:r>
          </a:p>
          <a:p>
            <a:pPr lvl="1"/>
            <a:r>
              <a:rPr lang="en-US" dirty="0">
                <a:solidFill>
                  <a:srgbClr val="000080"/>
                </a:solidFill>
                <a:latin typeface="Trebuchet MS" panose="020B0603020202020204" pitchFamily="34" charset="0"/>
              </a:rPr>
              <a:t>Protection from liability for business as well as serving as guardian</a:t>
            </a:r>
          </a:p>
          <a:p>
            <a:pPr lvl="1"/>
            <a:r>
              <a:rPr lang="en-US" dirty="0">
                <a:solidFill>
                  <a:srgbClr val="000080"/>
                </a:solidFill>
                <a:latin typeface="Trebuchet MS" panose="020B0603020202020204" pitchFamily="34" charset="0"/>
              </a:rPr>
              <a:t>Allows for multiple decision makers and continuity of care in the event primary guardian is unable to continue</a:t>
            </a:r>
          </a:p>
          <a:p>
            <a:r>
              <a:rPr lang="en-US" dirty="0">
                <a:solidFill>
                  <a:srgbClr val="000080"/>
                </a:solidFill>
                <a:latin typeface="Trebuchet MS" panose="020B0603020202020204" pitchFamily="34" charset="0"/>
              </a:rPr>
              <a:t>Cons: </a:t>
            </a:r>
          </a:p>
          <a:p>
            <a:pPr lvl="1"/>
            <a:r>
              <a:rPr lang="en-US" dirty="0">
                <a:solidFill>
                  <a:srgbClr val="000080"/>
                </a:solidFill>
                <a:latin typeface="Trebuchet MS" panose="020B0603020202020204" pitchFamily="34" charset="0"/>
              </a:rPr>
              <a:t>Difficult and costly to set up – requires state and federal approval</a:t>
            </a:r>
          </a:p>
          <a:p>
            <a:pPr lvl="1"/>
            <a:r>
              <a:rPr lang="en-US" dirty="0">
                <a:solidFill>
                  <a:srgbClr val="000080"/>
                </a:solidFill>
                <a:latin typeface="Trebuchet MS" panose="020B0603020202020204" pitchFamily="34" charset="0"/>
              </a:rPr>
              <a:t>In order to charge fees, at least 1 professional guardian must be employed</a:t>
            </a:r>
          </a:p>
          <a:p>
            <a:pPr lvl="1"/>
            <a:r>
              <a:rPr lang="en-US" dirty="0">
                <a:solidFill>
                  <a:srgbClr val="000080"/>
                </a:solidFill>
                <a:latin typeface="Trebuchet MS" panose="020B0603020202020204" pitchFamily="34" charset="0"/>
              </a:rPr>
              <a:t>No ability to distribute income or profit to owners (does not include W-2 employees)</a:t>
            </a:r>
          </a:p>
          <a:p>
            <a:pPr lvl="1"/>
            <a:endParaRPr lang="en-US" dirty="0">
              <a:solidFill>
                <a:srgbClr val="000080"/>
              </a:solidFill>
              <a:latin typeface="Trebuchet MS" panose="020B0603020202020204" pitchFamily="34" charset="0"/>
            </a:endParaRPr>
          </a:p>
          <a:p>
            <a:pPr lvl="1"/>
            <a:endParaRPr lang="en-US" dirty="0"/>
          </a:p>
        </p:txBody>
      </p:sp>
    </p:spTree>
    <p:extLst>
      <p:ext uri="{BB962C8B-B14F-4D97-AF65-F5344CB8AC3E}">
        <p14:creationId xmlns:p14="http://schemas.microsoft.com/office/powerpoint/2010/main" val="4271899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9568A-5AFA-144C-D5E2-1FD72322990F}"/>
              </a:ext>
            </a:extLst>
          </p:cNvPr>
          <p:cNvSpPr>
            <a:spLocks noGrp="1"/>
          </p:cNvSpPr>
          <p:nvPr>
            <p:ph type="title"/>
          </p:nvPr>
        </p:nvSpPr>
        <p:spPr/>
        <p:txBody>
          <a:bodyPr/>
          <a:lstStyle/>
          <a:p>
            <a:r>
              <a:rPr lang="en-US" dirty="0"/>
              <a:t>How to choose the entity?</a:t>
            </a:r>
          </a:p>
        </p:txBody>
      </p:sp>
      <p:sp>
        <p:nvSpPr>
          <p:cNvPr id="3" name="Content Placeholder 2">
            <a:extLst>
              <a:ext uri="{FF2B5EF4-FFF2-40B4-BE49-F238E27FC236}">
                <a16:creationId xmlns:a16="http://schemas.microsoft.com/office/drawing/2014/main" id="{22C2000F-04F8-BDC0-BD0A-9473F66D53D4}"/>
              </a:ext>
            </a:extLst>
          </p:cNvPr>
          <p:cNvSpPr>
            <a:spLocks noGrp="1"/>
          </p:cNvSpPr>
          <p:nvPr>
            <p:ph idx="1"/>
          </p:nvPr>
        </p:nvSpPr>
        <p:spPr/>
        <p:txBody>
          <a:bodyPr>
            <a:normAutofit fontScale="85000" lnSpcReduction="20000"/>
          </a:bodyPr>
          <a:lstStyle/>
          <a:p>
            <a:r>
              <a:rPr lang="en-US" dirty="0"/>
              <a:t>How many Wards do you plan to serve?</a:t>
            </a:r>
          </a:p>
          <a:p>
            <a:pPr lvl="1"/>
            <a:r>
              <a:rPr lang="en-US" dirty="0"/>
              <a:t>1 professional to 40 wards – Fla. Stat. 733.2103(7)</a:t>
            </a:r>
          </a:p>
          <a:p>
            <a:r>
              <a:rPr lang="en-US" dirty="0"/>
              <a:t>Do you want to have staff?</a:t>
            </a:r>
          </a:p>
          <a:p>
            <a:pPr lvl="1"/>
            <a:r>
              <a:rPr lang="en-US" dirty="0"/>
              <a:t>Admin or employees with fiduciary responsibility?</a:t>
            </a:r>
          </a:p>
          <a:p>
            <a:pPr lvl="2"/>
            <a:r>
              <a:rPr lang="en-US" dirty="0"/>
              <a:t>“Employee with fiduciary responsibility” means an employee of a professional guardian who has the ability to direct any withdrawal or investments from a ward’s banking or investment accounts, supervises the care of the ward under the supervision of the guardian, or who makes any health care decision, as defined by Section 765.101(6), F.S., on behalf of the ward. This term shall also include an employee of a professional guardian who has in-person contact with the Ward more than five (5) times in any thirty (30) day period.</a:t>
            </a:r>
          </a:p>
          <a:p>
            <a:r>
              <a:rPr lang="en-US" dirty="0"/>
              <a:t>How do you plan to pay yourself?</a:t>
            </a:r>
          </a:p>
          <a:p>
            <a:pPr lvl="1"/>
            <a:r>
              <a:rPr lang="en-US" dirty="0"/>
              <a:t>W-2 employee? Distribution of net profit? </a:t>
            </a:r>
          </a:p>
          <a:p>
            <a:r>
              <a:rPr lang="en-US" dirty="0"/>
              <a:t>Do you plan to provide other fiduciary services?</a:t>
            </a:r>
          </a:p>
          <a:p>
            <a:pPr lvl="1"/>
            <a:r>
              <a:rPr lang="en-US" dirty="0"/>
              <a:t>Agent under POA, Trustee, Personal Representative</a:t>
            </a:r>
          </a:p>
          <a:p>
            <a:r>
              <a:rPr lang="en-US" dirty="0"/>
              <a:t>How much to you want to limited your exposure to liability?</a:t>
            </a:r>
          </a:p>
          <a:p>
            <a:pPr marL="457200" lvl="1"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3359520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CF207-812A-F1BB-40E2-D079EBB479BB}"/>
              </a:ext>
            </a:extLst>
          </p:cNvPr>
          <p:cNvSpPr>
            <a:spLocks noGrp="1"/>
          </p:cNvSpPr>
          <p:nvPr>
            <p:ph type="title"/>
          </p:nvPr>
        </p:nvSpPr>
        <p:spPr/>
        <p:txBody>
          <a:bodyPr>
            <a:normAutofit fontScale="90000"/>
          </a:bodyPr>
          <a:lstStyle/>
          <a:p>
            <a:r>
              <a:rPr lang="en-US" dirty="0"/>
              <a:t>Liabilities – Business Liabilities Versus Fiduciary/Guardian Liabilities</a:t>
            </a:r>
            <a:br>
              <a:rPr lang="en-US" dirty="0"/>
            </a:br>
            <a:br>
              <a:rPr lang="en-US" dirty="0"/>
            </a:br>
            <a:endParaRPr lang="en-US" dirty="0"/>
          </a:p>
        </p:txBody>
      </p:sp>
      <p:sp>
        <p:nvSpPr>
          <p:cNvPr id="3" name="Content Placeholder 2">
            <a:extLst>
              <a:ext uri="{FF2B5EF4-FFF2-40B4-BE49-F238E27FC236}">
                <a16:creationId xmlns:a16="http://schemas.microsoft.com/office/drawing/2014/main" id="{E2031DF4-4F95-540A-A152-6D6164FC4EDD}"/>
              </a:ext>
            </a:extLst>
          </p:cNvPr>
          <p:cNvSpPr>
            <a:spLocks noGrp="1"/>
          </p:cNvSpPr>
          <p:nvPr>
            <p:ph idx="1"/>
          </p:nvPr>
        </p:nvSpPr>
        <p:spPr/>
        <p:txBody>
          <a:bodyPr/>
          <a:lstStyle/>
          <a:p>
            <a:r>
              <a:rPr lang="en-US" dirty="0"/>
              <a:t>Business liabilities</a:t>
            </a:r>
          </a:p>
          <a:p>
            <a:pPr lvl="1"/>
            <a:r>
              <a:rPr lang="en-US" dirty="0"/>
              <a:t>Examples: Not paying bills, car accident running errands, taxes, contracts gone bad</a:t>
            </a:r>
          </a:p>
          <a:p>
            <a:pPr lvl="1"/>
            <a:r>
              <a:rPr lang="en-US" dirty="0"/>
              <a:t>LLCs and corporations provide personal protection against business liabilities provided corporation structure is properly maintained (i.e. you don’t use the business bank account as your personal piggy bank)</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88631334"/>
      </p:ext>
    </p:extLst>
  </p:cSld>
  <p:clrMapOvr>
    <a:masterClrMapping/>
  </p:clrMapOvr>
</p:sld>
</file>

<file path=ppt/theme/theme1.xml><?xml version="1.0" encoding="utf-8"?>
<a:theme xmlns:a="http://schemas.openxmlformats.org/drawingml/2006/main" name="Face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6e4432f-b36c-47c4-bfac-3752fd288b33" xsi:nil="true"/>
    <lcf76f155ced4ddcb4097134ff3c332f xmlns="c9d6fb33-c9df-4096-a6b4-beb05e8638e6">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20EE4F732DAA7469E2763087DDDCAEA" ma:contentTypeVersion="17" ma:contentTypeDescription="Create a new document." ma:contentTypeScope="" ma:versionID="b4b4fafac92f5badb1500a874d8ba7c1">
  <xsd:schema xmlns:xsd="http://www.w3.org/2001/XMLSchema" xmlns:xs="http://www.w3.org/2001/XMLSchema" xmlns:p="http://schemas.microsoft.com/office/2006/metadata/properties" xmlns:ns2="c9d6fb33-c9df-4096-a6b4-beb05e8638e6" xmlns:ns3="96e4432f-b36c-47c4-bfac-3752fd288b33" targetNamespace="http://schemas.microsoft.com/office/2006/metadata/properties" ma:root="true" ma:fieldsID="1b9e6144132262be25cd7072a2765c2a" ns2:_="" ns3:_="">
    <xsd:import namespace="c9d6fb33-c9df-4096-a6b4-beb05e8638e6"/>
    <xsd:import namespace="96e4432f-b36c-47c4-bfac-3752fd288b3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d6fb33-c9df-4096-a6b4-beb05e8638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687ac9c-44be-444e-8ba0-6e8ade853e7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e4432f-b36c-47c4-bfac-3752fd288b3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518d70e-9097-46f9-8855-e2b2271e466f}" ma:internalName="TaxCatchAll" ma:showField="CatchAllData" ma:web="96e4432f-b36c-47c4-bfac-3752fd288b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37F50F-9FAB-4101-8AF8-CB1040EFF826}">
  <ds:schemaRefs>
    <ds:schemaRef ds:uri="http://www.w3.org/XML/1998/namespace"/>
    <ds:schemaRef ds:uri="http://schemas.microsoft.com/office/2006/documentManagement/types"/>
    <ds:schemaRef ds:uri="http://purl.org/dc/elements/1.1/"/>
    <ds:schemaRef ds:uri="c9d6fb33-c9df-4096-a6b4-beb05e8638e6"/>
    <ds:schemaRef ds:uri="96e4432f-b36c-47c4-bfac-3752fd288b33"/>
    <ds:schemaRef ds:uri="http://schemas.microsoft.com/office/infopath/2007/PartnerControls"/>
    <ds:schemaRef ds:uri="http://purl.org/dc/dcmitype/"/>
    <ds:schemaRef ds:uri="http://schemas.microsoft.com/office/2006/metadata/properties"/>
    <ds:schemaRef ds:uri="http://purl.org/dc/terms/"/>
    <ds:schemaRef ds:uri="http://schemas.openxmlformats.org/package/2006/metadata/core-properties"/>
  </ds:schemaRefs>
</ds:datastoreItem>
</file>

<file path=customXml/itemProps2.xml><?xml version="1.0" encoding="utf-8"?>
<ds:datastoreItem xmlns:ds="http://schemas.openxmlformats.org/officeDocument/2006/customXml" ds:itemID="{A6C30718-BE80-4B22-AA63-01FB9E6D1643}">
  <ds:schemaRefs>
    <ds:schemaRef ds:uri="http://schemas.microsoft.com/sharepoint/v3/contenttype/forms"/>
  </ds:schemaRefs>
</ds:datastoreItem>
</file>

<file path=customXml/itemProps3.xml><?xml version="1.0" encoding="utf-8"?>
<ds:datastoreItem xmlns:ds="http://schemas.openxmlformats.org/officeDocument/2006/customXml" ds:itemID="{7F78AA4A-2FD7-49B8-A55D-393871FE53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d6fb33-c9df-4096-a6b4-beb05e8638e6"/>
    <ds:schemaRef ds:uri="96e4432f-b36c-47c4-bfac-3752fd288b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1592</TotalTime>
  <Words>1568</Words>
  <Application>Microsoft Office PowerPoint</Application>
  <PresentationFormat>Widescreen</PresentationFormat>
  <Paragraphs>128</Paragraphs>
  <Slides>14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Trebuchet MS</vt:lpstr>
      <vt:lpstr>Wingdings 3</vt:lpstr>
      <vt:lpstr>Facet</vt:lpstr>
      <vt:lpstr>Entity Options for Professional Guardians</vt:lpstr>
      <vt:lpstr>Overview</vt:lpstr>
      <vt:lpstr>Types of Entities</vt:lpstr>
      <vt:lpstr>Sole Proprietor</vt:lpstr>
      <vt:lpstr>For-Profit Entities - LLC</vt:lpstr>
      <vt:lpstr>For-Profit Entities - Corporation </vt:lpstr>
      <vt:lpstr>Not-For-Profit Corporation</vt:lpstr>
      <vt:lpstr>How to choose the entity?</vt:lpstr>
      <vt:lpstr>Liabilities – Business Liabilities Versus Fiduciary/Guardian Liabilities  </vt:lpstr>
      <vt:lpstr>Liabilities –Business Liabilities Versus Fiduciary/Guardian Liabilities </vt:lpstr>
      <vt:lpstr>Liability Protection</vt:lpstr>
      <vt:lpstr>Guardian Compensation – Petition Requirements</vt:lpstr>
      <vt:lpstr>Guardian Compensation - Rates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Entity Options for Professional Guardians</dc:title>
  <dc:creator>Elizabeth Bertrand</dc:creator>
  <cp:lastModifiedBy>Elizabeth Bertrand</cp:lastModifiedBy>
  <cp:revision>1</cp:revision>
  <cp:lastPrinted>2023-08-24T15:41:42Z</cp:lastPrinted>
  <dcterms:created xsi:type="dcterms:W3CDTF">2023-08-23T11:41:58Z</dcterms:created>
  <dcterms:modified xsi:type="dcterms:W3CDTF">2023-08-24T15:45:49Z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0x010100D20EE4F732DAA7469E2763087DDDCAEA</vt:lpwstr>
  </property>
  <property fmtid="{D5CDD505-2E9C-101B-9397-08002B2CF9AE}" pid="3" name="MediaServiceImageTags">
    <vt:lpwstr/>
  </property>
</Properties>
</file>