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5"/>
  </p:sldMasterIdLst>
  <p:notesMasterIdLst>
    <p:notesMasterId r:id="rId57"/>
  </p:notesMasterIdLst>
  <p:handoutMasterIdLst>
    <p:handoutMasterId r:id="rId58"/>
  </p:handoutMasterIdLst>
  <p:sldIdLst>
    <p:sldId id="256" r:id="rId6"/>
    <p:sldId id="329" r:id="rId7"/>
    <p:sldId id="333" r:id="rId8"/>
    <p:sldId id="263" r:id="rId9"/>
    <p:sldId id="352" r:id="rId10"/>
    <p:sldId id="350" r:id="rId11"/>
    <p:sldId id="361" r:id="rId12"/>
    <p:sldId id="338" r:id="rId13"/>
    <p:sldId id="339" r:id="rId14"/>
    <p:sldId id="340" r:id="rId15"/>
    <p:sldId id="257" r:id="rId16"/>
    <p:sldId id="289" r:id="rId17"/>
    <p:sldId id="294" r:id="rId18"/>
    <p:sldId id="298" r:id="rId19"/>
    <p:sldId id="341" r:id="rId20"/>
    <p:sldId id="356" r:id="rId21"/>
    <p:sldId id="313" r:id="rId22"/>
    <p:sldId id="304" r:id="rId23"/>
    <p:sldId id="306" r:id="rId24"/>
    <p:sldId id="305" r:id="rId25"/>
    <p:sldId id="351" r:id="rId26"/>
    <p:sldId id="353" r:id="rId27"/>
    <p:sldId id="258" r:id="rId28"/>
    <p:sldId id="292" r:id="rId29"/>
    <p:sldId id="348" r:id="rId30"/>
    <p:sldId id="296" r:id="rId31"/>
    <p:sldId id="283" r:id="rId32"/>
    <p:sldId id="320" r:id="rId33"/>
    <p:sldId id="321" r:id="rId34"/>
    <p:sldId id="322" r:id="rId35"/>
    <p:sldId id="323" r:id="rId36"/>
    <p:sldId id="324" r:id="rId37"/>
    <p:sldId id="334" r:id="rId38"/>
    <p:sldId id="328" r:id="rId39"/>
    <p:sldId id="335" r:id="rId40"/>
    <p:sldId id="357" r:id="rId41"/>
    <p:sldId id="336" r:id="rId42"/>
    <p:sldId id="330" r:id="rId43"/>
    <p:sldId id="325" r:id="rId44"/>
    <p:sldId id="332" r:id="rId45"/>
    <p:sldId id="343" r:id="rId46"/>
    <p:sldId id="347" r:id="rId47"/>
    <p:sldId id="291" r:id="rId48"/>
    <p:sldId id="308" r:id="rId49"/>
    <p:sldId id="309" r:id="rId50"/>
    <p:sldId id="310" r:id="rId51"/>
    <p:sldId id="358" r:id="rId52"/>
    <p:sldId id="359" r:id="rId53"/>
    <p:sldId id="314" r:id="rId54"/>
    <p:sldId id="281" r:id="rId55"/>
    <p:sldId id="315" r:id="rId56"/>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16" y="12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font" Target="fonts/font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inch" userId="7301beca-7bc9-4740-9d09-42686d8af880" providerId="ADAL" clId="{D6250190-74F7-4BF1-8C54-FD1FCB048A60}"/>
    <pc:docChg chg="custSel delSld modSld">
      <pc:chgData name="John Finch" userId="7301beca-7bc9-4740-9d09-42686d8af880" providerId="ADAL" clId="{D6250190-74F7-4BF1-8C54-FD1FCB048A60}" dt="2023-05-16T12:57:10.311" v="126" actId="47"/>
      <pc:docMkLst>
        <pc:docMk/>
      </pc:docMkLst>
      <pc:sldChg chg="modSp mod">
        <pc:chgData name="John Finch" userId="7301beca-7bc9-4740-9d09-42686d8af880" providerId="ADAL" clId="{D6250190-74F7-4BF1-8C54-FD1FCB048A60}" dt="2023-05-16T12:53:53.226" v="85" actId="404"/>
        <pc:sldMkLst>
          <pc:docMk/>
          <pc:sldMk cId="3915266189" sldId="256"/>
        </pc:sldMkLst>
        <pc:spChg chg="mod">
          <ac:chgData name="John Finch" userId="7301beca-7bc9-4740-9d09-42686d8af880" providerId="ADAL" clId="{D6250190-74F7-4BF1-8C54-FD1FCB048A60}" dt="2023-05-16T12:53:53.226" v="85" actId="404"/>
          <ac:spMkLst>
            <pc:docMk/>
            <pc:sldMk cId="3915266189" sldId="256"/>
            <ac:spMk id="3" creationId="{E7214613-76FA-0041-BCDB-1F4D3D41E751}"/>
          </ac:spMkLst>
        </pc:spChg>
      </pc:sldChg>
      <pc:sldChg chg="modSp mod">
        <pc:chgData name="John Finch" userId="7301beca-7bc9-4740-9d09-42686d8af880" providerId="ADAL" clId="{D6250190-74F7-4BF1-8C54-FD1FCB048A60}" dt="2023-05-16T12:56:55.631" v="125" actId="20577"/>
        <pc:sldMkLst>
          <pc:docMk/>
          <pc:sldMk cId="381509808" sldId="336"/>
        </pc:sldMkLst>
        <pc:spChg chg="mod">
          <ac:chgData name="John Finch" userId="7301beca-7bc9-4740-9d09-42686d8af880" providerId="ADAL" clId="{D6250190-74F7-4BF1-8C54-FD1FCB048A60}" dt="2023-05-16T12:56:55.631" v="125" actId="20577"/>
          <ac:spMkLst>
            <pc:docMk/>
            <pc:sldMk cId="381509808" sldId="336"/>
            <ac:spMk id="7" creationId="{00000000-0000-0000-0000-000000000000}"/>
          </ac:spMkLst>
        </pc:spChg>
      </pc:sldChg>
      <pc:sldChg chg="del">
        <pc:chgData name="John Finch" userId="7301beca-7bc9-4740-9d09-42686d8af880" providerId="ADAL" clId="{D6250190-74F7-4BF1-8C54-FD1FCB048A60}" dt="2023-05-16T12:57:10.311" v="126" actId="47"/>
        <pc:sldMkLst>
          <pc:docMk/>
          <pc:sldMk cId="1910193283" sldId="360"/>
        </pc:sldMkLst>
      </pc:sldChg>
      <pc:sldChg chg="modSp mod">
        <pc:chgData name="John Finch" userId="7301beca-7bc9-4740-9d09-42686d8af880" providerId="ADAL" clId="{D6250190-74F7-4BF1-8C54-FD1FCB048A60}" dt="2023-05-16T12:56:09.491" v="123" actId="20577"/>
        <pc:sldMkLst>
          <pc:docMk/>
          <pc:sldMk cId="1380753693" sldId="361"/>
        </pc:sldMkLst>
        <pc:spChg chg="mod">
          <ac:chgData name="John Finch" userId="7301beca-7bc9-4740-9d09-42686d8af880" providerId="ADAL" clId="{D6250190-74F7-4BF1-8C54-FD1FCB048A60}" dt="2023-05-16T12:56:09.491" v="123" actId="20577"/>
          <ac:spMkLst>
            <pc:docMk/>
            <pc:sldMk cId="1380753693" sldId="361"/>
            <ac:spMk id="2" creationId="{B2260719-1FD6-75C1-EDFB-BA0F63C029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B3FDA7-489C-4798-A1D3-05227859962A}" type="datetimeFigureOut">
              <a:rPr lang="en-US" smtClean="0"/>
              <a:t>5/16/2023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9F5FE3-ADFB-4D0B-9A25-9157E176FA50}" type="slidenum">
              <a:rPr lang="en-US" smtClean="0"/>
              <a:t>‹#›</a:t>
            </a:fld>
            <a:endParaRPr lang="en-US"/>
          </a:p>
        </p:txBody>
      </p:sp>
    </p:spTree>
    <p:extLst>
      <p:ext uri="{BB962C8B-B14F-4D97-AF65-F5344CB8AC3E}">
        <p14:creationId xmlns:p14="http://schemas.microsoft.com/office/powerpoint/2010/main" val="197706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baseline="0">
                <a:latin typeface="Arial" panose="020B0604020202020204" pitchFamily="34" charset="0"/>
                <a:cs typeface="Arial" panose="020B0604020202020204" pitchFamily="34" charset="0"/>
              </a:rPr>
              <a:t>LEAD: </a:t>
            </a:r>
            <a:r>
              <a:rPr lang="en-US" sz="1200" baseline="0">
                <a:latin typeface="Arial" panose="020B0604020202020204" pitchFamily="34" charset="0"/>
                <a:cs typeface="Arial" panose="020B0604020202020204" pitchFamily="34" charset="0"/>
              </a:rPr>
              <a:t>Steph</a:t>
            </a:r>
          </a:p>
          <a:p>
            <a:pPr marL="0"/>
            <a:endParaRPr lang="en-US" sz="1200" baseline="0">
              <a:latin typeface="Arial" panose="020B0604020202020204" pitchFamily="34" charset="0"/>
              <a:cs typeface="Arial" panose="020B0604020202020204" pitchFamily="34" charset="0"/>
            </a:endParaRPr>
          </a:p>
          <a:p>
            <a:pPr marL="0"/>
            <a:r>
              <a:rPr lang="en-US" sz="1200" baseline="0">
                <a:latin typeface="Arial" panose="020B0604020202020204" pitchFamily="34" charset="0"/>
                <a:cs typeface="Arial" panose="020B0604020202020204" pitchFamily="34" charset="0"/>
              </a:rPr>
              <a:t>Well, good afternoon, everyone, and welcome to Key Benefits and Updates to ABLE United: Florida’s Disability Savings Program. </a:t>
            </a:r>
          </a:p>
          <a:p>
            <a:pPr marL="0"/>
            <a:r>
              <a:rPr lang="en-US" sz="1200" baseline="0">
                <a:latin typeface="Arial" panose="020B0604020202020204" pitchFamily="34" charset="0"/>
                <a:cs typeface="Arial" panose="020B0604020202020204" pitchFamily="34" charset="0"/>
              </a:rPr>
              <a:t>​</a:t>
            </a:r>
          </a:p>
          <a:p>
            <a:pPr marL="0"/>
            <a:r>
              <a:rPr lang="en-US" sz="1200" baseline="0">
                <a:latin typeface="Arial"/>
                <a:cs typeface="Arial"/>
              </a:rPr>
              <a:t>My name is </a:t>
            </a:r>
            <a:r>
              <a:rPr lang="en-US">
                <a:latin typeface="Arial"/>
                <a:cs typeface="Arial"/>
              </a:rPr>
              <a:t>Steph</a:t>
            </a:r>
            <a:r>
              <a:rPr lang="en-US" sz="1200" baseline="0">
                <a:latin typeface="Arial"/>
                <a:cs typeface="Arial"/>
              </a:rPr>
              <a:t> Conti, and I serve as the Spokesperson for ABLE United, Florida’s qualified ABLE program. I’m joined by ABLE United Director, John Finch. John?​</a:t>
            </a:r>
          </a:p>
          <a:p>
            <a:pPr marL="0"/>
            <a:r>
              <a:rPr lang="en-US" sz="1200" baseline="0">
                <a:latin typeface="Arial" panose="020B0604020202020204" pitchFamily="34" charset="0"/>
                <a:cs typeface="Arial" panose="020B0604020202020204" pitchFamily="34" charset="0"/>
              </a:rPr>
              <a:t>​</a:t>
            </a:r>
          </a:p>
          <a:p>
            <a:pPr marL="0"/>
            <a:r>
              <a:rPr lang="en-US" sz="1200" baseline="0">
                <a:latin typeface="Arial" panose="020B0604020202020204" pitchFamily="34" charset="0"/>
                <a:cs typeface="Arial" panose="020B0604020202020204" pitchFamily="34" charset="0"/>
              </a:rPr>
              <a:t>We’d like to thank the Academy of Elder Law Attorneys for collaborating with us again on this very important topic that has the opportunity to impacts thousands of Floridians of disabilities. We also want to thank all of you for registering and being apart of today’s free CLE opportunity.​ For those of you that joined us last year, welcome back, and for those new to ABLE accounts, we look forward to you becoming advocates of our program. </a:t>
            </a:r>
          </a:p>
          <a:p>
            <a:pPr marL="0"/>
            <a:r>
              <a:rPr lang="en-US" sz="1200" baseline="0">
                <a:latin typeface="Arial" panose="020B0604020202020204" pitchFamily="34" charset="0"/>
                <a:cs typeface="Arial" panose="020B0604020202020204" pitchFamily="34" charset="0"/>
              </a:rPr>
              <a:t>​</a:t>
            </a:r>
          </a:p>
          <a:p>
            <a:pPr marL="0"/>
            <a:r>
              <a:rPr lang="en-US" sz="1200" baseline="0">
                <a:latin typeface="Arial" panose="020B0604020202020204" pitchFamily="34" charset="0"/>
                <a:cs typeface="Arial" panose="020B0604020202020204" pitchFamily="34" charset="0"/>
              </a:rPr>
              <a:t>Before we get started, we’d like to open the floor up to </a:t>
            </a:r>
            <a:r>
              <a:rPr lang="en-US" sz="1800">
                <a:effectLst/>
                <a:latin typeface="Calibri" panose="020F0502020204030204" pitchFamily="34" charset="0"/>
                <a:ea typeface="Calibri" panose="020F0502020204030204" pitchFamily="34" charset="0"/>
              </a:rPr>
              <a:t>Jason Neufeld, Education Chair, </a:t>
            </a:r>
            <a:r>
              <a:rPr lang="en-US" sz="1200" baseline="0">
                <a:latin typeface="Arial" panose="020B0604020202020204" pitchFamily="34" charset="0"/>
                <a:cs typeface="Arial" panose="020B0604020202020204" pitchFamily="34" charset="0"/>
              </a:rPr>
              <a:t>to say a few words. ​</a:t>
            </a:r>
          </a:p>
          <a:p>
            <a:pPr marL="0"/>
            <a:r>
              <a:rPr lang="en-US" sz="1200" baseline="0">
                <a:latin typeface="Arial" panose="020B0604020202020204" pitchFamily="34" charset="0"/>
                <a:cs typeface="Arial" panose="020B0604020202020204" pitchFamily="34" charset="0"/>
              </a:rPr>
              <a:t>​</a:t>
            </a:r>
          </a:p>
          <a:p>
            <a:pPr marL="0"/>
            <a:r>
              <a:rPr lang="en-US" sz="1200" baseline="0">
                <a:latin typeface="Arial" panose="020B0604020202020204" pitchFamily="34" charset="0"/>
                <a:cs typeface="Arial" panose="020B0604020202020204" pitchFamily="34" charset="0"/>
              </a:rPr>
              <a:t>Thank you, Jason.​</a:t>
            </a:r>
          </a:p>
          <a:p>
            <a:pPr marL="0"/>
            <a:r>
              <a:rPr lang="en-US" sz="1200" baseline="0">
                <a:latin typeface="Arial" panose="020B0604020202020204" pitchFamily="34" charset="0"/>
                <a:cs typeface="Arial" panose="020B0604020202020204" pitchFamily="34" charset="0"/>
              </a:rPr>
              <a:t>​</a:t>
            </a:r>
          </a:p>
          <a:p>
            <a:pPr marL="0"/>
            <a:r>
              <a:rPr lang="en-US" sz="1200" baseline="0">
                <a:latin typeface="Arial" panose="020B0604020202020204" pitchFamily="34" charset="0"/>
                <a:cs typeface="Arial" panose="020B0604020202020204" pitchFamily="34" charset="0"/>
              </a:rPr>
              <a:t>Well, in the essence of time, let’s get right to it.</a:t>
            </a:r>
          </a:p>
          <a:p>
            <a:pPr marL="0"/>
            <a:endParaRPr lang="en-US" sz="1200" baseline="0">
              <a:latin typeface="Arial" panose="020B0604020202020204" pitchFamily="34" charset="0"/>
              <a:cs typeface="Arial" panose="020B0604020202020204" pitchFamily="34" charset="0"/>
            </a:endParaRPr>
          </a:p>
          <a:p>
            <a:pPr marL="0"/>
            <a:r>
              <a:rPr lang="en-US" sz="1200" baseline="0">
                <a:latin typeface="Arial" panose="020B0604020202020204" pitchFamily="34" charset="0"/>
                <a:cs typeface="Arial" panose="020B0604020202020204" pitchFamily="34" charset="0"/>
              </a:rPr>
              <a:t>Recorded – questions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428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ct val="0"/>
              </a:spcBef>
              <a:spcAft>
                <a:spcPts val="0"/>
              </a:spcAft>
              <a:buClr>
                <a:srgbClr val="000000"/>
              </a:buClr>
              <a:buSzPts val="1400"/>
              <a:buFont typeface="Arial"/>
              <a:buNone/>
              <a:tabLst/>
              <a:defRPr/>
            </a:pPr>
            <a:r>
              <a:rPr lang="en-US" b="1"/>
              <a:t>LEAD: </a:t>
            </a:r>
            <a:r>
              <a:rPr lang="en-US"/>
              <a:t>Steph </a:t>
            </a:r>
          </a:p>
          <a:p>
            <a:pPr marL="0" eaLnBrk="1" hangingPunct="1">
              <a:spcBef>
                <a:spcPct val="0"/>
              </a:spcBef>
            </a:pPr>
            <a:endParaRPr lang="en-US" altLang="en-US" sz="1200" u="none" baseline="0">
              <a:latin typeface="Arial" panose="020B0604020202020204" pitchFamily="34" charset="0"/>
            </a:endParaRPr>
          </a:p>
          <a:p>
            <a:pPr marL="0" eaLnBrk="1" hangingPunct="1">
              <a:spcBef>
                <a:spcPct val="0"/>
              </a:spcBef>
            </a:pPr>
            <a:r>
              <a:rPr lang="en-US" altLang="en-US" sz="1200" u="none" baseline="0">
                <a:latin typeface="Arial" panose="020B0604020202020204" pitchFamily="34" charset="0"/>
              </a:rPr>
              <a:t>Now that we’ve covered some of the basics on how ABLE came to be, I love sharing some stories about our account holders. </a:t>
            </a:r>
          </a:p>
          <a:p>
            <a:pPr marL="0" eaLnBrk="1" hangingPunct="1">
              <a:spcBef>
                <a:spcPct val="0"/>
              </a:spcBef>
            </a:pPr>
            <a:endParaRPr lang="en-US" altLang="en-US" sz="1200" u="none" baseline="0">
              <a:latin typeface="Arial" panose="020B0604020202020204" pitchFamily="34" charset="0"/>
            </a:endParaRPr>
          </a:p>
          <a:p>
            <a:pPr marL="0"/>
            <a:r>
              <a:rPr lang="en-US" altLang="en-US" sz="1200" u="none" baseline="0">
                <a:latin typeface="Arial" panose="020B0604020202020204" pitchFamily="34" charset="0"/>
              </a:rPr>
              <a:t>Our first picture is of Jenn Sikora and her son, Sean, who has Down syndrome. Jenn is a founding member of the ABLE Act</a:t>
            </a:r>
            <a:r>
              <a:rPr lang="en-US" altLang="en-US" baseline="0">
                <a:latin typeface="Arial" panose="020B0604020202020204" pitchFamily="34" charset="0"/>
              </a:rPr>
              <a:t> and an ABLE United Ambassador - </a:t>
            </a:r>
            <a:r>
              <a:rPr lang="en-US" altLang="en-US" sz="1200" u="none" baseline="0">
                <a:latin typeface="Arial" panose="020B0604020202020204" pitchFamily="34" charset="0"/>
              </a:rPr>
              <a:t>more than a decade ago, a group of parents gathered around a kitchen table to have a conversation about saving for their disabled children’s future. How could they save for their child with a disability just like their children without a disability? For far too long, individuals receiving benefits were forced to adopt the “spend versus save” mentality – so in an effort to provide increased opportunity for this community – the ABLE Act was born.</a:t>
            </a:r>
          </a:p>
          <a:p>
            <a:pPr marL="0"/>
            <a:endParaRPr lang="en-US" sz="1200" b="1" i="0" u="none" strike="noStrike" kern="1200" baseline="0">
              <a:effectLst/>
              <a:latin typeface="Arial" panose="020B0604020202020204" pitchFamily="34" charset="0"/>
              <a:cs typeface="+mn-lt"/>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a:t>Our picture here is Alicia, who opened an ABLE United account to save for a wheelchair accessible van.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a:t>And Elliott with his Mom, Sandi, who has started saving for financial independence with the help of family, friends and the income he receives from his job as a DJ. </a:t>
            </a:r>
          </a:p>
          <a:p>
            <a:pPr marL="0"/>
            <a:endParaRPr lang="en-US" sz="1200" b="1" i="0" u="none" strike="noStrike" kern="1200" baseline="0">
              <a:effectLst/>
              <a:latin typeface="Arial" panose="020B0604020202020204" pitchFamily="34" charset="0"/>
              <a:cs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89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a:endParaRPr lang="en-US"/>
          </a:p>
          <a:p>
            <a:pPr marL="0"/>
            <a:r>
              <a:rPr lang="en-US"/>
              <a:t>So, now that you’ve met some of our account holders, let’s discuss who is eligible for an ABLE account </a:t>
            </a:r>
            <a:r>
              <a:rPr lang="en-US" err="1"/>
              <a:t>wil</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71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a:t>LEAD: </a:t>
            </a:r>
            <a:r>
              <a:rPr lang="en-US"/>
              <a:t>Steph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a:solidFill>
                <a:srgbClr val="60205C"/>
              </a:solidFill>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a:solidFill>
                  <a:srgbClr val="60205C"/>
                </a:solidFill>
                <a:latin typeface="Arial" panose="020B0604020202020204" pitchFamily="34" charset="0"/>
                <a:cs typeface="Arial" panose="020B0604020202020204" pitchFamily="34" charset="0"/>
              </a:rPr>
              <a:t>Eligible individuals must meet </a:t>
            </a:r>
            <a:r>
              <a:rPr lang="en-US" sz="1200" b="0" i="0" u="none" strike="noStrike" kern="1200" cap="none">
                <a:solidFill>
                  <a:schemeClr val="tx1"/>
                </a:solidFill>
                <a:effectLst/>
                <a:latin typeface="Calibri"/>
                <a:ea typeface="Calibri"/>
                <a:cs typeface="Calibri"/>
                <a:sym typeface="Calibri"/>
              </a:rPr>
              <a:t>three eligibility requirements:</a:t>
            </a:r>
          </a:p>
          <a:p>
            <a:r>
              <a:rPr lang="en-US" sz="1200" b="0" i="0" u="none" strike="noStrike" kern="1200" cap="none">
                <a:solidFill>
                  <a:schemeClr val="tx1"/>
                </a:solidFill>
                <a:effectLst/>
                <a:latin typeface="Calibri"/>
                <a:ea typeface="Calibri"/>
                <a:cs typeface="Calibri"/>
                <a:sym typeface="Calibri"/>
              </a:rPr>
              <a:t> </a:t>
            </a:r>
          </a:p>
          <a:p>
            <a:pPr marL="171450" indent="-171450">
              <a:buFont typeface="Arial" panose="020B0604020202020204" pitchFamily="34" charset="0"/>
              <a:buChar char="•"/>
            </a:pPr>
            <a:r>
              <a:rPr lang="en-US" sz="1200" b="0" i="0" u="none" strike="noStrike" kern="1200" cap="none">
                <a:solidFill>
                  <a:schemeClr val="tx1"/>
                </a:solidFill>
                <a:effectLst/>
                <a:latin typeface="Calibri"/>
                <a:ea typeface="Calibri"/>
                <a:cs typeface="Calibri"/>
                <a:sym typeface="Calibri"/>
              </a:rPr>
              <a:t>First, the individual with a disability must be a Florida resident</a:t>
            </a:r>
            <a:r>
              <a:rPr lang="en-US"/>
              <a:t> at the time of enrollment</a:t>
            </a:r>
            <a:r>
              <a:rPr lang="en-US" sz="1200" b="0" i="0" u="none" strike="noStrike" kern="1200" cap="none">
                <a:solidFill>
                  <a:schemeClr val="tx1"/>
                </a:solidFill>
                <a:effectLst/>
                <a:latin typeface="Calibri"/>
                <a:ea typeface="Calibri"/>
                <a:cs typeface="Calibri"/>
                <a:sym typeface="Calibri"/>
              </a:rPr>
              <a:t>.</a:t>
            </a:r>
            <a:r>
              <a:rPr lang="en-US"/>
              <a:t> </a:t>
            </a:r>
            <a:endParaRPr lang="en-US" sz="1200" b="0" i="0" u="none" strike="noStrike" kern="1200" cap="none">
              <a:solidFill>
                <a:schemeClr val="tx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kern="1200" cap="none">
                <a:solidFill>
                  <a:schemeClr val="tx1"/>
                </a:solidFill>
                <a:effectLst/>
                <a:latin typeface="Calibri"/>
                <a:ea typeface="Calibri"/>
                <a:cs typeface="Calibri"/>
                <a:sym typeface="Calibri"/>
              </a:rPr>
              <a:t>Second, the individual’s disability had to have an onset prior to age 26. </a:t>
            </a:r>
            <a:r>
              <a:rPr lang="en-US"/>
              <a:t>age 46 starting in 2026</a:t>
            </a:r>
            <a:endParaRPr lang="en-US" sz="1200" b="0" i="0" u="none" strike="noStrike" kern="1200" cap="none">
              <a:solidFill>
                <a:schemeClr val="tx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kern="1200" cap="none">
                <a:solidFill>
                  <a:schemeClr val="tx1"/>
                </a:solidFill>
                <a:effectLst/>
                <a:latin typeface="Calibri"/>
                <a:ea typeface="Calibri"/>
                <a:cs typeface="Calibri"/>
                <a:sym typeface="Calibri"/>
              </a:rPr>
              <a:t>And third, the individual must be receiving SSI or SSDI and have a disability that is marked as “severe”</a:t>
            </a:r>
          </a:p>
          <a:p>
            <a:pPr marL="171450" lvl="0" indent="-171450">
              <a:buFont typeface="Arial" panose="020B0604020202020204" pitchFamily="34" charset="0"/>
              <a:buChar char="•"/>
            </a:pPr>
            <a:endParaRPr lang="en-US" sz="1200" b="0" i="0" u="none" strike="noStrike" kern="1200" cap="none">
              <a:solidFill>
                <a:schemeClr val="tx1"/>
              </a:solidFill>
              <a:effectLst/>
              <a:latin typeface="Calibri"/>
              <a:ea typeface="Calibri"/>
              <a:cs typeface="Calibri"/>
              <a:sym typeface="Calibri"/>
            </a:endParaRPr>
          </a:p>
          <a:p>
            <a:pPr marL="0" lvl="0" indent="0">
              <a:buFont typeface="Arial" panose="020B0604020202020204" pitchFamily="34" charset="0"/>
              <a:buNone/>
            </a:pPr>
            <a:r>
              <a:rPr lang="en-US" sz="1200" b="0" i="0" u="none" strike="noStrike" kern="1200" cap="none">
                <a:solidFill>
                  <a:schemeClr val="tx1"/>
                </a:solidFill>
                <a:effectLst/>
                <a:latin typeface="Calibri"/>
                <a:ea typeface="Calibri"/>
                <a:cs typeface="Calibri"/>
                <a:sym typeface="Calibri"/>
              </a:rPr>
              <a:t>Those not receiving SSI or SSDI, then self-certify is an option, and that individual must:</a:t>
            </a:r>
            <a:r>
              <a:rPr lang="en-US"/>
              <a:t> </a:t>
            </a:r>
            <a:endParaRPr lang="en-US" sz="1200" b="0" i="0" u="none" strike="noStrike" kern="1200" cap="none">
              <a:solidFill>
                <a:schemeClr val="tx1"/>
              </a:solidFill>
              <a:effectLst/>
              <a:latin typeface="Calibri"/>
              <a:ea typeface="Calibri"/>
              <a:cs typeface="Calibri"/>
              <a:sym typeface="Calibri"/>
            </a:endParaRPr>
          </a:p>
          <a:p>
            <a:pPr lvl="0"/>
            <a:endParaRPr lang="en-US" sz="1200" b="0" i="0" u="none" strike="noStrike" kern="1200" cap="none">
              <a:solidFill>
                <a:schemeClr val="tx1"/>
              </a:solidFill>
              <a:effectLst/>
              <a:latin typeface="Calibri"/>
              <a:ea typeface="Calibri"/>
              <a:cs typeface="Calibri"/>
              <a:sym typeface="Calibri"/>
            </a:endParaRPr>
          </a:p>
          <a:p>
            <a:pPr marL="342900" indent="-342900" eaLnBrk="1" fontAlgn="auto" hangingPunct="1">
              <a:spcBef>
                <a:spcPts val="600"/>
              </a:spcBef>
              <a:spcAft>
                <a:spcPts val="600"/>
              </a:spcAft>
              <a:buFont typeface="Arial" panose="020B0604020202020204" pitchFamily="34" charset="0"/>
              <a:buChar char="•"/>
              <a:defRPr/>
            </a:pPr>
            <a:r>
              <a:rPr lang="en-US">
                <a:solidFill>
                  <a:schemeClr val="tx2"/>
                </a:solidFill>
                <a:latin typeface="Arial" panose="020B0604020202020204" pitchFamily="34" charset="0"/>
                <a:cs typeface="Arial" panose="020B0604020202020204" pitchFamily="34" charset="0"/>
              </a:rPr>
              <a:t>Have a diagnosis of a physical or mental impairment prior to age 26</a:t>
            </a:r>
          </a:p>
          <a:p>
            <a:pPr marL="342900" indent="-342900" eaLnBrk="1" fontAlgn="auto" hangingPunct="1">
              <a:spcBef>
                <a:spcPts val="600"/>
              </a:spcBef>
              <a:spcAft>
                <a:spcPts val="600"/>
              </a:spcAft>
              <a:buFont typeface="Arial" panose="020B0604020202020204" pitchFamily="34" charset="0"/>
              <a:buChar char="•"/>
              <a:defRPr/>
            </a:pPr>
            <a:r>
              <a:rPr lang="en-US">
                <a:solidFill>
                  <a:schemeClr val="tx2"/>
                </a:solidFill>
                <a:latin typeface="Arial" panose="020B0604020202020204" pitchFamily="34" charset="0"/>
                <a:cs typeface="Arial" panose="020B0604020202020204" pitchFamily="34" charset="0"/>
              </a:rPr>
              <a:t>Have a disability that is “marked and severe with functional limitations”</a:t>
            </a:r>
          </a:p>
          <a:p>
            <a:pPr marL="342900" indent="-342900" eaLnBrk="1" fontAlgn="auto" hangingPunct="1">
              <a:spcBef>
                <a:spcPts val="600"/>
              </a:spcBef>
              <a:spcAft>
                <a:spcPts val="600"/>
              </a:spcAft>
              <a:buFont typeface="Arial" panose="020B0604020202020204" pitchFamily="34" charset="0"/>
              <a:buChar char="•"/>
              <a:defRPr/>
            </a:pPr>
            <a:r>
              <a:rPr lang="en-US">
                <a:solidFill>
                  <a:schemeClr val="tx2"/>
                </a:solidFill>
                <a:latin typeface="Arial" panose="020B0604020202020204" pitchFamily="34" charset="0"/>
                <a:cs typeface="Arial" panose="020B0604020202020204" pitchFamily="34" charset="0"/>
              </a:rPr>
              <a:t>Have a disability expected to last for at least 12 months</a:t>
            </a:r>
            <a:endParaRPr lang="en-US" sz="1200" b="0" i="0" u="none" strike="noStrike" kern="1200" cap="none">
              <a:solidFill>
                <a:schemeClr val="tx1"/>
              </a:solidFill>
              <a:effectLst/>
              <a:latin typeface="Calibri"/>
              <a:ea typeface="Calibri"/>
              <a:cs typeface="Calibri"/>
              <a:sym typeface="Calibri"/>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300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But what does “severe” mean?</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Ultimately, a qualifying disability is everything you see here – and it includes individuals with a diagnosis such as Down syndrome, autism, cerebral palsy, cognitive, developmental or mental health disorders.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If an individual is unsure if their disability qualifies, we recommend utilizing our online eligibility wizard.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29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a:endParaRPr lang="en-US">
              <a:solidFill>
                <a:schemeClr val="tx1"/>
              </a:solidFill>
              <a:latin typeface="Arial"/>
              <a:cs typeface="Arial"/>
            </a:endParaRPr>
          </a:p>
          <a:p>
            <a:pPr marL="0"/>
            <a:r>
              <a:rPr lang="en-US">
                <a:solidFill>
                  <a:schemeClr val="tx1"/>
                </a:solidFill>
                <a:latin typeface="Arial"/>
                <a:cs typeface="Arial"/>
              </a:rPr>
              <a:t>Here’s one of our key benefits. </a:t>
            </a:r>
          </a:p>
          <a:p>
            <a:pPr marL="0"/>
            <a:endParaRPr lang="en-US">
              <a:solidFill>
                <a:schemeClr val="tx1"/>
              </a:solidFill>
              <a:latin typeface="Arial"/>
              <a:cs typeface="Arial"/>
            </a:endParaRPr>
          </a:p>
          <a:p>
            <a:pPr marL="0"/>
            <a:r>
              <a:rPr lang="en-US">
                <a:solidFill>
                  <a:schemeClr val="tx1"/>
                </a:solidFill>
                <a:latin typeface="Arial"/>
                <a:cs typeface="Arial"/>
              </a:rPr>
              <a:t>When it comes to ownership, it’s important to note that unlike some other savings and investment options, the individual with the disability is the owner of the ABLE account – however, another person can help in opening and/or maintaining the account.</a:t>
            </a:r>
          </a:p>
          <a:p>
            <a:pPr marL="0"/>
            <a:endParaRPr lang="en-US">
              <a:latin typeface="Arial" panose="020B0604020202020204" pitchFamily="34" charset="0"/>
              <a:cs typeface="Arial" panose="020B0604020202020204" pitchFamily="34" charset="0"/>
            </a:endParaRPr>
          </a:p>
          <a:p>
            <a:pPr marL="0"/>
            <a:r>
              <a:rPr lang="en-US">
                <a:solidFill>
                  <a:schemeClr val="tx1"/>
                </a:solidFill>
                <a:latin typeface="Arial"/>
                <a:cs typeface="Arial"/>
              </a:rPr>
              <a:t>For a beneficiary who is over the age of 18, an Authorized Legal Representative or ALR can also help set up or maintain an account. An ALR is someone who is legally authorized under state and federal law to make decisions for the Beneficiary – if that is the case, additional paperwork will be required. </a:t>
            </a:r>
          </a:p>
          <a:p>
            <a:pPr marL="0"/>
            <a:endParaRPr lang="en-US">
              <a:solidFill>
                <a:schemeClr val="tx1"/>
              </a:solidFill>
              <a:latin typeface="Arial"/>
              <a:cs typeface="Arial"/>
            </a:endParaRPr>
          </a:p>
          <a:p>
            <a:pPr marL="0"/>
            <a:r>
              <a:rPr lang="en-US">
                <a:solidFill>
                  <a:schemeClr val="tx1"/>
                </a:solidFill>
                <a:latin typeface="Arial"/>
                <a:cs typeface="Arial"/>
              </a:rPr>
              <a:t>Recent IRS regulations have expanded who can serve in this role to a power of attorney, conservator or legal guardian, the spouse, a parent, a sibling, a grandparent, or a representative payee (whether an individual or organization) appointed by the Social Security Administration (SSA), in that order. </a:t>
            </a:r>
            <a:r>
              <a:rPr lang="en-US">
                <a:solidFill>
                  <a:schemeClr val="tx1"/>
                </a:solidFill>
              </a:rPr>
              <a:t> </a:t>
            </a:r>
            <a:endParaRPr lang="en-US"/>
          </a:p>
          <a:p>
            <a:endParaRPr lang="en-US">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205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Steph </a:t>
            </a:r>
          </a:p>
          <a:p>
            <a:pPr marL="0"/>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Enrolling and managing an ABLE United account is all done online at ableunited.com – no need to go to the bank to setup an account. Signing up is quick, easy and free – it only takes 30 minutes or less.  </a:t>
            </a:r>
          </a:p>
          <a:p>
            <a:pPr marL="0"/>
            <a:endPar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endParaRPr>
          </a:p>
          <a:p>
            <a:pPr marL="0"/>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Here’s what’s needed: </a:t>
            </a:r>
          </a:p>
          <a:p>
            <a:pPr marL="0"/>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 </a:t>
            </a:r>
          </a:p>
          <a:p>
            <a:pPr marL="0" indent="-171450" rtl="0" fontAlgn="base">
              <a:buFont typeface="Arial" panose="020B0604020202020204" pitchFamily="34" charset="0"/>
              <a:buChar cha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The date of birth, address and Social Security Number for the individuals (beneficiary and/or account administrator) on the account </a:t>
            </a:r>
          </a:p>
          <a:p>
            <a:pPr marL="0" indent="-171450" rtl="0" fontAlgn="base">
              <a:buFont typeface="Arial" panose="020B0604020202020204" pitchFamily="34" charset="0"/>
              <a:buChar cha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Documentation of Power of Attorney or Legal Guardianship for an adult beneficiary over the age of 18 </a:t>
            </a:r>
          </a:p>
          <a:p>
            <a:pPr marL="0" indent="-171450" rtl="0" fontAlgn="base">
              <a:buFont typeface="Arial" panose="020B0604020202020204" pitchFamily="34" charset="0"/>
              <a:buChar cha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Banking information</a:t>
            </a:r>
          </a:p>
          <a:p>
            <a:pPr marL="0" indent="-171450" rtl="0" fontAlgn="base">
              <a:buFont typeface="Arial" panose="020B0604020202020204" pitchFamily="34" charset="0"/>
              <a:buChar cha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A minimum $25 contribution to the account </a:t>
            </a:r>
          </a:p>
          <a:p>
            <a:pPr marL="171450" indent="-171450" rtl="0" fontAlgn="base">
              <a:buFont typeface="Arial" panose="020B0604020202020204" pitchFamily="34" charset="0"/>
              <a:buChar cha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Investment selections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76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ABLE United offers eight professionally managed investment options designed to meet unique savings goals. These include professionally designed portfolios with varying risk levels and individual fund options from which a custom portfolio may be built.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Our  investment options were specifically designed to meet the needs of savers, beginning investors, and those with investment experience. Individuals can choose to select one or more of the eight options each time they contribute to their account, or they can just save in one. In other words, individuals can build their account their way – all while their earnings grow tax-free, so their money works harder for them!</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Our portfolio options include: Conservative, Moderate and Growth.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And our five fund options include:</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Money Market from Florida Prime;</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U.S. Bond Fund from Vanguard;</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U.S. Stock Fund from Vanguard;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International Stock Fund from BlackRock;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And, our newest offering, which is the FDIC Savings option.</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 FDIC Savings Option is, of course, an alternative to investing. Assets up to $250,000 are protected and insured, but keep in mind that with a low level of risk, there’s also a lower level of returns.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As it pertains to investments, individuals can change how incoming contributions are invested at anytime and as frequent as they want. However, funds already invested in the program can only be rebalanced, or reinvested, twice a year.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We recently revamped our investment options page where individuals can find a solution to fit their needs and savings goals. All of our performance information is also available online at ableunited.com.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426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a:t>LEAD: </a:t>
            </a:r>
            <a:r>
              <a:rPr lang="en-US"/>
              <a:t>Steph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0" i="0" u="none" strike="noStrike" kern="1200" cap="none">
              <a:solidFill>
                <a:schemeClr val="tx1"/>
              </a:solidFill>
              <a:effectLst/>
              <a:latin typeface="Calibri"/>
              <a:ea typeface="Calibri"/>
              <a:cs typeface="Calibri"/>
              <a:sym typeface="Calibri"/>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b="0" i="0" u="none" strike="noStrike" kern="1200" cap="none">
                <a:solidFill>
                  <a:schemeClr val="tx1"/>
                </a:solidFill>
                <a:effectLst/>
                <a:latin typeface="Calibri"/>
                <a:ea typeface="Calibri"/>
                <a:cs typeface="Calibri"/>
                <a:sym typeface="Calibri"/>
              </a:rPr>
              <a:t>After an account is opened, individuals can contribute what they can, when they can! The best part is, you can also save with the help of friends, family or even an organization, such as a church </a:t>
            </a:r>
            <a:r>
              <a:rPr lang="en-US" altLang="en-US"/>
              <a:t>– up to $16,000 from all sources, per calendar year.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a:t>There is one exception – and that is if an individual is working.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a:t>Through ABLE to Work, beneficiaries who are working and not currently saving for retirement to contribute above $16,000 – that amount </a:t>
            </a:r>
            <a:r>
              <a:rPr lang="en-US" sz="1200"/>
              <a:t>is equal to the poverty line for a one-person household, as determined for the calendar year preceding the calendar year in which the taxable year begins. This year, in Florida that total is $12,880, which allows an individual to save up to $28,880.</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a:t>Individuals also have the opportunity to contribute to an ABLE account through the rollover of funds from 529 savings plans.</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a:t>Lastly, there is no federal income tax-deduction for contributing to an ABLE account, so </a:t>
            </a:r>
            <a:r>
              <a:rPr lang="en-US" altLang="en-US" err="1"/>
              <a:t>indidivuals</a:t>
            </a:r>
            <a:r>
              <a:rPr lang="en-US" altLang="en-US"/>
              <a:t> can’t write contributions to your ABLE account off as a donation. Contributions are considered completed gifts and not income to the individual.  Unless the individual is putting in their earned income or if it some kind of unearned income like child support.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869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a:t>LEAD: </a:t>
            </a:r>
            <a:r>
              <a:rPr lang="en-US"/>
              <a:t>Steph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a:t>As I mentioned, it’s easy to save with the help of friends and family, especially now that we have enhanced our gifting page.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altLang="en-US"/>
          </a:p>
          <a:p>
            <a:pPr marL="0" marR="0" lvl="0" indent="0" algn="l" defTabSz="457200" rtl="0" eaLnBrk="1" fontAlgn="base" latinLnBrk="0" hangingPunct="1">
              <a:lnSpc>
                <a:spcPct val="100000"/>
              </a:lnSpc>
              <a:spcBef>
                <a:spcPct val="0"/>
              </a:spcBef>
              <a:spcAft>
                <a:spcPct val="0"/>
              </a:spcAft>
              <a:buClrTx/>
              <a:buSzTx/>
              <a:buFontTx/>
              <a:buNone/>
              <a:tabLst/>
              <a:defRPr/>
            </a:pPr>
            <a:r>
              <a:rPr lang="en-US" sz="1200" b="0" i="0" u="none" strike="noStrike" kern="1200" cap="none">
                <a:solidFill>
                  <a:schemeClr val="tx1"/>
                </a:solidFill>
                <a:effectLst/>
                <a:latin typeface="Calibri"/>
                <a:ea typeface="Calibri"/>
                <a:cs typeface="Calibri"/>
                <a:sym typeface="Calibri"/>
              </a:rPr>
              <a:t>Account holders can use it like a GoFundMe page by setting a goal and sharing with individuals and/or organizations as a way for them to give gifts instead of physical presents for a birthday or holiday.</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48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One of the best things about having an ABLE United account is its flexibility – money can be withdrawn from an account at any time, for any reason. Withdrawals may be made electronically, by check or with the ABLE prepaid card. </a:t>
            </a:r>
          </a:p>
          <a:p>
            <a:pPr marL="0"/>
            <a:r>
              <a:rPr lang="en-US" sz="1200" b="0" i="0" u="none" strike="noStrike" kern="1200" cap="none">
                <a:solidFill>
                  <a:schemeClr val="tx1"/>
                </a:solidFill>
                <a:effectLst/>
                <a:latin typeface="Calibri"/>
                <a:ea typeface="Calibri"/>
                <a:cs typeface="Calibri"/>
                <a:sym typeface="Calibri"/>
              </a:rPr>
              <a:t> </a:t>
            </a:r>
          </a:p>
          <a:p>
            <a:pPr marL="0"/>
            <a:r>
              <a:rPr lang="en-US" sz="1200" b="0" i="0" u="none" strike="noStrike" kern="1200" cap="none">
                <a:solidFill>
                  <a:schemeClr val="tx1"/>
                </a:solidFill>
                <a:effectLst/>
                <a:latin typeface="Calibri"/>
                <a:ea typeface="Calibri"/>
                <a:cs typeface="Calibri"/>
                <a:sym typeface="Calibri"/>
              </a:rPr>
              <a:t>With the introduction of the new ABLE Visa® Prepaid Card, account holders can start swiping and instantly access funds to be used online, in stores – or anywhere nationwide that accepts Visa debit cards. Think of it as an ABLE United account on the go.</a:t>
            </a:r>
          </a:p>
          <a:p>
            <a:pPr marL="0"/>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A few additional considerations: </a:t>
            </a:r>
          </a:p>
          <a:p>
            <a:pPr marL="0"/>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If the money in an ABLE United Account is spent on Qualified Disability Expenses, as defined by federal law, the earnings on the money withdrawn are </a:t>
            </a:r>
            <a:r>
              <a:rPr lang="en-US" sz="1200" b="1" i="0" u="none" strike="noStrike" kern="1200" cap="none">
                <a:solidFill>
                  <a:schemeClr val="tx1"/>
                </a:solidFill>
                <a:effectLst/>
                <a:latin typeface="Calibri"/>
                <a:ea typeface="Calibri"/>
                <a:cs typeface="Calibri"/>
                <a:sym typeface="Calibri"/>
              </a:rPr>
              <a:t>tax-free</a:t>
            </a:r>
            <a:r>
              <a:rPr lang="en-US" sz="1200" b="0" i="0" u="none" strike="noStrike" kern="1200" cap="none">
                <a:solidFill>
                  <a:schemeClr val="tx1"/>
                </a:solidFill>
                <a:effectLst/>
                <a:latin typeface="Calibri"/>
                <a:ea typeface="Calibri"/>
                <a:cs typeface="Calibri"/>
                <a:sym typeface="Calibri"/>
              </a:rPr>
              <a:t>. We’ll cover qualified disability expenses on the new slide. </a:t>
            </a:r>
          </a:p>
          <a:p>
            <a:pPr marL="0"/>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Individuals have the opportunity to choose which investment to withdraw from, which allows you to separate your savings from your investing. </a:t>
            </a:r>
          </a:p>
          <a:p>
            <a:pPr marL="0"/>
            <a:endParaRPr lang="en-US" sz="1200" b="0" i="0" u="none" strike="noStrike" kern="1200" cap="none">
              <a:solidFill>
                <a:schemeClr val="tx1"/>
              </a:solidFill>
              <a:effectLst/>
              <a:latin typeface="Calibri"/>
              <a:ea typeface="Calibri"/>
              <a:cs typeface="Calibri"/>
              <a:sym typeface="Calibri"/>
            </a:endParaRPr>
          </a:p>
          <a:p>
            <a:pPr marL="0"/>
            <a:r>
              <a:rPr lang="en-US">
                <a:effectLst/>
              </a:rPr>
              <a:t>If asked by the IRS or Social Security Administration, for those receiving SSI, the Beneficiary or Authorized Legal Representative is responsible for providing receipts for Qualified Disability Expenses. We always recommend that the </a:t>
            </a:r>
            <a:r>
              <a:rPr lang="en-US" sz="1200" b="0" i="0" u="none" strike="noStrike" kern="1200" cap="none">
                <a:solidFill>
                  <a:schemeClr val="tx1"/>
                </a:solidFill>
                <a:effectLst/>
                <a:latin typeface="Calibri"/>
                <a:ea typeface="Calibri"/>
                <a:cs typeface="Calibri"/>
                <a:sym typeface="Calibri"/>
              </a:rPr>
              <a:t>individual or the person who is administratively responsible for the account keep necessary documentation on hand, so if asked, they could show that the expense relates to the person’s disability and helps improve their health, independence or quality of life.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561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baseline="0">
                <a:latin typeface="Arial" panose="020B0604020202020204" pitchFamily="34" charset="0"/>
                <a:cs typeface="Arial" panose="020B0604020202020204" pitchFamily="34" charset="0"/>
              </a:rPr>
              <a:t>LEAD: </a:t>
            </a:r>
            <a:r>
              <a:rPr lang="en-US" sz="1200" baseline="0">
                <a:latin typeface="Arial" panose="020B0604020202020204" pitchFamily="34" charset="0"/>
                <a:cs typeface="Arial" panose="020B0604020202020204" pitchFamily="34" charset="0"/>
              </a:rPr>
              <a:t>Steph</a:t>
            </a:r>
          </a:p>
          <a:p>
            <a:pPr marL="0" indent="0"/>
            <a:endParaRPr lang="en-US"/>
          </a:p>
          <a:p>
            <a:pPr marL="0" indent="0"/>
            <a:r>
              <a:rPr lang="en-US"/>
              <a:t>Here’s a quick snapshot of what we’ll cover today during our time together: ​</a:t>
            </a:r>
          </a:p>
          <a:p>
            <a:pPr marL="0" indent="0"/>
            <a:r>
              <a:rPr lang="en-US"/>
              <a:t>​</a:t>
            </a:r>
          </a:p>
          <a:p>
            <a:pPr marL="0" indent="0"/>
            <a:r>
              <a:rPr lang="en-US"/>
              <a:t>History and Legislation </a:t>
            </a:r>
          </a:p>
          <a:p>
            <a:pPr marL="0" indent="0"/>
            <a:r>
              <a:rPr lang="en-US"/>
              <a:t>Program Management for Florida and be able to list the differences between other state run programs</a:t>
            </a:r>
          </a:p>
          <a:p>
            <a:pPr marL="0" indent="0"/>
            <a:r>
              <a:rPr lang="en-US"/>
              <a:t>Eligibility and Enrollment will help you identify who is eligible </a:t>
            </a:r>
          </a:p>
          <a:p>
            <a:pPr marL="0" indent="0"/>
            <a:r>
              <a:rPr lang="en-US"/>
              <a:t>How it Work with Public Benefits </a:t>
            </a:r>
          </a:p>
          <a:p>
            <a:pPr marL="0" indent="0"/>
            <a:r>
              <a:rPr lang="en-US"/>
              <a:t>Explain the differences between ABLE Accounts and Special Needs Trusts </a:t>
            </a:r>
          </a:p>
          <a:p>
            <a:pPr marL="0" indent="0"/>
            <a:r>
              <a:rPr lang="en-US"/>
              <a:t>Death of Beneficiary</a:t>
            </a:r>
          </a:p>
          <a:p>
            <a:pPr marL="0" indent="0"/>
            <a:r>
              <a:rPr lang="en-US"/>
              <a:t>Hypothetical situations</a:t>
            </a:r>
          </a:p>
          <a:p>
            <a:pPr marL="0" indent="0"/>
            <a:r>
              <a:rPr lang="en-US"/>
              <a:t>contact</a:t>
            </a:r>
          </a:p>
          <a:p>
            <a:pPr marL="0" indent="0"/>
            <a:r>
              <a:rPr lang="en-US"/>
              <a:t>​</a:t>
            </a:r>
          </a:p>
          <a:p>
            <a:pPr marL="0" indent="0"/>
            <a:r>
              <a:rPr lang="en-US"/>
              <a:t>And lastly – questions. If you have questions at any point in time, please be sure to put them in the Questions box. John and I will be reviewing them in real-time and also leave time after the presentation to answer a few. ​We are also recording this session and will send you a copy of the recording following the conclusion of the webinar.</a:t>
            </a:r>
          </a:p>
          <a:p>
            <a:pPr marL="0" indent="0"/>
            <a:endParaRPr lang="en-US"/>
          </a:p>
          <a:p>
            <a:pPr marL="0" indent="0"/>
            <a:r>
              <a:rPr lang="en-US" b="1"/>
              <a:t>POLL:</a:t>
            </a:r>
          </a:p>
          <a:p>
            <a:pPr marL="0" indent="0"/>
            <a:r>
              <a:rPr lang="en-US"/>
              <a:t>​</a:t>
            </a:r>
          </a:p>
          <a:p>
            <a:pPr marL="0" indent="0"/>
            <a:r>
              <a:rPr lang="en-US"/>
              <a:t>But before we dive in, we want to run a quick poll to see how familiar you are with ABLE accounts. </a:t>
            </a:r>
          </a:p>
          <a:p>
            <a:pPr marL="0" indent="0"/>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69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
                <a:srgbClr val="000000"/>
              </a:buClr>
              <a:buSzPts val="1400"/>
              <a:buFont typeface="Arial" panose="020B0604020202020204" pitchFamily="34" charset="0"/>
              <a:buNone/>
              <a:tabLst/>
              <a:defRPr/>
            </a:pPr>
            <a:r>
              <a:rPr lang="en-US" b="1"/>
              <a:t>LEAD: </a:t>
            </a:r>
            <a:r>
              <a:rPr lang="en-US"/>
              <a:t>Steph </a:t>
            </a:r>
          </a:p>
          <a:p>
            <a:pPr marL="0" indent="0" eaLnBrk="1" fontAlgn="auto" hangingPunct="1">
              <a:spcBef>
                <a:spcPts val="600"/>
              </a:spcBef>
              <a:spcAft>
                <a:spcPts val="600"/>
              </a:spcAft>
              <a:buFont typeface="Arial" panose="020B0604020202020204" pitchFamily="34" charset="0"/>
              <a:buNone/>
              <a:defRPr/>
            </a:pPr>
            <a:endParaRPr lang="en-US" sz="1200">
              <a:solidFill>
                <a:schemeClr val="tx2"/>
              </a:solidFill>
              <a:latin typeface="Arial" panose="020B0604020202020204" pitchFamily="34" charset="0"/>
              <a:cs typeface="Arial" panose="020B0604020202020204" pitchFamily="34" charset="0"/>
            </a:endParaRPr>
          </a:p>
          <a:p>
            <a:pPr marL="0" indent="0" eaLnBrk="1" fontAlgn="auto" hangingPunct="1">
              <a:spcBef>
                <a:spcPts val="600"/>
              </a:spcBef>
              <a:spcAft>
                <a:spcPts val="600"/>
              </a:spcAft>
              <a:buFont typeface="Arial" panose="020B0604020202020204" pitchFamily="34" charset="0"/>
              <a:buNone/>
              <a:defRPr/>
            </a:pPr>
            <a:r>
              <a:rPr lang="en-US" sz="1200">
                <a:solidFill>
                  <a:schemeClr val="tx2"/>
                </a:solidFill>
                <a:latin typeface="Arial" panose="020B0604020202020204" pitchFamily="34" charset="0"/>
                <a:cs typeface="Arial" panose="020B0604020202020204" pitchFamily="34" charset="0"/>
              </a:rPr>
              <a:t>So, what are qualified disability expenses? </a:t>
            </a:r>
          </a:p>
          <a:p>
            <a:pPr marL="0" indent="0" eaLnBrk="1" fontAlgn="auto" hangingPunct="1">
              <a:spcBef>
                <a:spcPts val="600"/>
              </a:spcBef>
              <a:spcAft>
                <a:spcPts val="600"/>
              </a:spcAft>
              <a:buFont typeface="Arial" panose="020B0604020202020204" pitchFamily="34" charset="0"/>
              <a:buNone/>
              <a:defRPr/>
            </a:pPr>
            <a:endParaRPr lang="en-US" sz="1200">
              <a:solidFill>
                <a:schemeClr val="tx2"/>
              </a:solidFill>
              <a:latin typeface="Arial" panose="020B0604020202020204" pitchFamily="34" charset="0"/>
              <a:cs typeface="Arial" panose="020B0604020202020204" pitchFamily="34" charset="0"/>
            </a:endParaRPr>
          </a:p>
          <a:p>
            <a:pPr marL="0" indent="0" eaLnBrk="1" fontAlgn="auto" hangingPunct="1">
              <a:spcBef>
                <a:spcPts val="600"/>
              </a:spcBef>
              <a:spcAft>
                <a:spcPts val="600"/>
              </a:spcAft>
              <a:buFont typeface="Arial" panose="020B0604020202020204" pitchFamily="34" charset="0"/>
              <a:buNone/>
              <a:defRPr/>
            </a:pPr>
            <a:r>
              <a:rPr lang="en-US" sz="1200">
                <a:solidFill>
                  <a:schemeClr val="tx2"/>
                </a:solidFill>
                <a:latin typeface="Arial" panose="020B0604020202020204" pitchFamily="34" charset="0"/>
                <a:cs typeface="Arial" panose="020B0604020202020204" pitchFamily="34" charset="0"/>
              </a:rPr>
              <a:t>Some of these expenses include health, education, housing, transportation, legal fees, financial management, employment training and support, assistive technology and personal support services, oversight and monitoring, funeral and burial, and other expenses approved by Treasury regulations.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07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
                <a:srgbClr val="000000"/>
              </a:buClr>
              <a:buSzPts val="1400"/>
              <a:buFont typeface="Arial" panose="020B0604020202020204" pitchFamily="34" charset="0"/>
              <a:buNone/>
              <a:tabLst/>
              <a:defRPr/>
            </a:pPr>
            <a:r>
              <a:rPr lang="en-US" b="1"/>
              <a:t>LEAD: </a:t>
            </a:r>
            <a:r>
              <a:rPr lang="en-US"/>
              <a:t>Steph </a:t>
            </a:r>
          </a:p>
          <a:p>
            <a:pPr marL="0" indent="0" eaLnBrk="1" fontAlgn="auto" hangingPunct="1">
              <a:spcBef>
                <a:spcPts val="600"/>
              </a:spcBef>
              <a:spcAft>
                <a:spcPts val="600"/>
              </a:spcAft>
              <a:buFont typeface="Arial" panose="020B0604020202020204" pitchFamily="34" charset="0"/>
              <a:buNone/>
              <a:defRPr/>
            </a:pPr>
            <a:endParaRPr lang="en-US" sz="1200">
              <a:solidFill>
                <a:schemeClr val="tx2"/>
              </a:solidFill>
              <a:latin typeface="Arial" panose="020B0604020202020204" pitchFamily="34" charset="0"/>
              <a:cs typeface="Arial" panose="020B0604020202020204" pitchFamily="34" charset="0"/>
            </a:endParaRPr>
          </a:p>
          <a:p>
            <a:pPr marL="0" indent="0" eaLnBrk="1" fontAlgn="auto" hangingPunct="1">
              <a:spcBef>
                <a:spcPts val="600"/>
              </a:spcBef>
              <a:spcAft>
                <a:spcPts val="600"/>
              </a:spcAft>
              <a:buFont typeface="Arial" panose="020B0604020202020204" pitchFamily="34" charset="0"/>
              <a:buNone/>
              <a:defRPr/>
            </a:pPr>
            <a:r>
              <a:rPr lang="en-US" sz="1200">
                <a:solidFill>
                  <a:schemeClr val="tx2"/>
                </a:solidFill>
                <a:latin typeface="Arial" panose="020B0604020202020204" pitchFamily="34" charset="0"/>
                <a:cs typeface="Arial" panose="020B0604020202020204" pitchFamily="34" charset="0"/>
              </a:rPr>
              <a:t>Qualified Disability Expenses include basic living expenses and are not limited to items for which there is a medical necessity, or which solely benefit the Beneficiary. Ultimately, it was written to be construed very broadly - as long as the expense relates to the Beneficiary and helps maintain or improve their health, independence, or quality of life, it can be considered a Qualified Disability Expense. </a:t>
            </a:r>
          </a:p>
          <a:p>
            <a:pPr marL="0" indent="0" eaLnBrk="1" fontAlgn="auto" hangingPunct="1">
              <a:spcBef>
                <a:spcPts val="600"/>
              </a:spcBef>
              <a:spcAft>
                <a:spcPts val="600"/>
              </a:spcAft>
              <a:buFont typeface="Arial" panose="020B0604020202020204" pitchFamily="34" charset="0"/>
              <a:buNone/>
              <a:defRPr/>
            </a:pPr>
            <a:endParaRPr lang="en-US" sz="1200">
              <a:solidFill>
                <a:schemeClr val="tx2"/>
              </a:solidFill>
              <a:latin typeface="Arial" panose="020B0604020202020204" pitchFamily="34" charset="0"/>
              <a:cs typeface="Arial" panose="020B0604020202020204" pitchFamily="34" charset="0"/>
            </a:endParaRPr>
          </a:p>
          <a:p>
            <a:pPr marL="0" indent="0" eaLnBrk="1" fontAlgn="auto" hangingPunct="1">
              <a:spcBef>
                <a:spcPts val="600"/>
              </a:spcBef>
              <a:spcAft>
                <a:spcPts val="600"/>
              </a:spcAft>
              <a:buFont typeface="Arial" panose="020B0604020202020204" pitchFamily="34" charset="0"/>
              <a:buNone/>
              <a:defRPr/>
            </a:pPr>
            <a:r>
              <a:rPr lang="en-US" sz="1200">
                <a:solidFill>
                  <a:schemeClr val="tx2"/>
                </a:solidFill>
                <a:latin typeface="Arial" panose="020B0604020202020204" pitchFamily="34" charset="0"/>
                <a:cs typeface="Arial" panose="020B0604020202020204" pitchFamily="34" charset="0"/>
              </a:rPr>
              <a:t>However, one caveat here, if an expense is not a qualified disability expense, the funds spent are subject to tax plus a 10 percent penalty on the earnings. That includes alcohol, tobacco, gambling and giving the funds away. </a:t>
            </a:r>
          </a:p>
          <a:p>
            <a:pPr marL="0" indent="0" eaLnBrk="1" fontAlgn="auto" hangingPunct="1">
              <a:spcBef>
                <a:spcPts val="600"/>
              </a:spcBef>
              <a:spcAft>
                <a:spcPts val="600"/>
              </a:spcAft>
              <a:buFont typeface="Arial" panose="020B0604020202020204" pitchFamily="34" charset="0"/>
              <a:buNone/>
              <a:defRPr/>
            </a:pPr>
            <a:endParaRPr lang="en-US" sz="1200">
              <a:solidFill>
                <a:schemeClr val="tx2"/>
              </a:solidFill>
              <a:latin typeface="Arial" panose="020B0604020202020204" pitchFamily="34" charset="0"/>
              <a:cs typeface="Arial" panose="020B0604020202020204" pitchFamily="34" charset="0"/>
            </a:endParaRPr>
          </a:p>
          <a:p>
            <a:pPr marL="0" indent="0" eaLnBrk="1" fontAlgn="auto" hangingPunct="1">
              <a:spcBef>
                <a:spcPts val="600"/>
              </a:spcBef>
              <a:spcAft>
                <a:spcPts val="600"/>
              </a:spcAft>
              <a:buFont typeface="Arial" panose="020B0604020202020204" pitchFamily="34" charset="0"/>
              <a:buNone/>
              <a:defRPr/>
            </a:pPr>
            <a:r>
              <a:rPr lang="en-US" sz="1200">
                <a:solidFill>
                  <a:schemeClr val="tx2"/>
                </a:solidFill>
                <a:latin typeface="Arial" panose="020B0604020202020204" pitchFamily="34" charset="0"/>
                <a:cs typeface="Arial" panose="020B0604020202020204" pitchFamily="34" charset="0"/>
              </a:rPr>
              <a:t>Explain</a:t>
            </a:r>
            <a:r>
              <a:rPr lang="en-US" sz="1200" baseline="0">
                <a:solidFill>
                  <a:schemeClr val="tx2"/>
                </a:solidFill>
                <a:latin typeface="Arial" panose="020B0604020202020204" pitchFamily="34" charset="0"/>
                <a:cs typeface="Arial" panose="020B0604020202020204" pitchFamily="34" charset="0"/>
              </a:rPr>
              <a:t> IRS vs SSA reviewing expenditures</a:t>
            </a:r>
          </a:p>
          <a:p>
            <a:pPr marL="0" indent="0" eaLnBrk="1" fontAlgn="auto" hangingPunct="1">
              <a:spcBef>
                <a:spcPts val="600"/>
              </a:spcBef>
              <a:spcAft>
                <a:spcPts val="600"/>
              </a:spcAft>
              <a:buFont typeface="Arial" panose="020B0604020202020204" pitchFamily="34" charset="0"/>
              <a:buNone/>
              <a:defRPr/>
            </a:pPr>
            <a:r>
              <a:rPr lang="en-US" sz="1200" baseline="0">
                <a:solidFill>
                  <a:schemeClr val="tx2"/>
                </a:solidFill>
                <a:latin typeface="Arial" panose="020B0604020202020204" pitchFamily="34" charset="0"/>
                <a:cs typeface="Arial" panose="020B0604020202020204" pitchFamily="34" charset="0"/>
              </a:rPr>
              <a:t>SSI reviews monthly, retaining funds past the end of the month – what are the plans for the funds?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914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Now, let’s move on to costs associated with opening and managing an account. We get asked this question a lot – and the answer is that it’s free. </a:t>
            </a:r>
          </a:p>
          <a:p>
            <a:pPr marL="0"/>
            <a:r>
              <a:rPr lang="en-US" sz="1200" b="0" i="0" u="none" strike="noStrike" kern="1200" cap="none">
                <a:solidFill>
                  <a:schemeClr val="tx1"/>
                </a:solidFill>
                <a:effectLst/>
                <a:latin typeface="Calibri"/>
                <a:ea typeface="Calibri"/>
                <a:cs typeface="Calibri"/>
                <a:sym typeface="Calibri"/>
              </a:rPr>
              <a:t> </a:t>
            </a:r>
          </a:p>
          <a:p>
            <a:pPr marL="0"/>
            <a:r>
              <a:rPr lang="en-US" sz="1200" b="0" i="0" u="none" strike="noStrike" kern="1200" cap="none">
                <a:solidFill>
                  <a:schemeClr val="tx1"/>
                </a:solidFill>
                <a:effectLst/>
                <a:latin typeface="Calibri"/>
                <a:ea typeface="Calibri"/>
                <a:cs typeface="Calibri"/>
                <a:sym typeface="Calibri"/>
              </a:rPr>
              <a:t>There is no:</a:t>
            </a:r>
          </a:p>
          <a:p>
            <a:pPr marL="0"/>
            <a:r>
              <a:rPr lang="en-US" sz="1200" b="0" i="0" u="none" strike="noStrike" kern="1200" cap="none">
                <a:solidFill>
                  <a:schemeClr val="tx1"/>
                </a:solidFill>
                <a:effectLst/>
                <a:latin typeface="Calibri"/>
                <a:ea typeface="Calibri"/>
                <a:cs typeface="Calibri"/>
                <a:sym typeface="Calibri"/>
              </a:rPr>
              <a:t> </a:t>
            </a:r>
          </a:p>
          <a:p>
            <a:pPr marL="0" lvl="0"/>
            <a:r>
              <a:rPr lang="en-US" sz="1200" b="0" i="0" u="none" strike="noStrike" kern="1200" cap="none">
                <a:solidFill>
                  <a:schemeClr val="tx1"/>
                </a:solidFill>
                <a:effectLst/>
                <a:latin typeface="Calibri"/>
                <a:ea typeface="Calibri"/>
                <a:cs typeface="Calibri"/>
                <a:sym typeface="Calibri"/>
              </a:rPr>
              <a:t>Application fee</a:t>
            </a:r>
          </a:p>
          <a:p>
            <a:pPr marL="0" lvl="0"/>
            <a:r>
              <a:rPr lang="en-US" sz="1200" b="0" i="0" u="none" strike="noStrike" kern="1200" cap="none">
                <a:solidFill>
                  <a:schemeClr val="tx1"/>
                </a:solidFill>
                <a:effectLst/>
                <a:latin typeface="Calibri"/>
                <a:ea typeface="Calibri"/>
                <a:cs typeface="Calibri"/>
                <a:sym typeface="Calibri"/>
              </a:rPr>
              <a:t>Account maintenance fee</a:t>
            </a:r>
          </a:p>
          <a:p>
            <a:pPr marL="0"/>
            <a:r>
              <a:rPr lang="en-US" sz="1200" b="0" i="0" u="none" strike="noStrike" kern="1200" cap="none">
                <a:solidFill>
                  <a:schemeClr val="tx1"/>
                </a:solidFill>
                <a:effectLst/>
                <a:latin typeface="Calibri"/>
                <a:ea typeface="Calibri"/>
                <a:cs typeface="Calibri"/>
                <a:sym typeface="Calibri"/>
              </a:rPr>
              <a:t> </a:t>
            </a:r>
          </a:p>
          <a:p>
            <a:pPr marL="0"/>
            <a:r>
              <a:rPr lang="en-US" sz="1200" b="0" i="0" u="none" strike="noStrike" kern="1200" cap="none">
                <a:solidFill>
                  <a:schemeClr val="tx1"/>
                </a:solidFill>
                <a:effectLst/>
                <a:latin typeface="Calibri"/>
                <a:ea typeface="Calibri"/>
                <a:cs typeface="Calibri"/>
                <a:sym typeface="Calibri"/>
              </a:rPr>
              <a:t>All you have to do is to put in a minimum contribution of $25 to get started and let your money make money for you. </a:t>
            </a:r>
          </a:p>
          <a:p>
            <a:pPr marL="0"/>
            <a:endParaRPr lang="en-US" sz="1200" b="0" i="0" u="none" strike="noStrike" kern="1200" cap="none">
              <a:solidFill>
                <a:schemeClr val="tx1"/>
              </a:solidFill>
              <a:effectLst/>
              <a:latin typeface="Calibri"/>
              <a:ea typeface="Calibri"/>
              <a:cs typeface="Calibri"/>
              <a:sym typeface="Calibri"/>
            </a:endParaRPr>
          </a:p>
          <a:p>
            <a:pPr marL="0"/>
            <a:r>
              <a:rPr lang="en-US"/>
              <a:t>There are some optional fees associated with paper statements, the prepaid card and investment administration fees that range from 0 to .29 percent annually. </a:t>
            </a:r>
          </a:p>
          <a:p>
            <a:pPr marL="0"/>
            <a:endParaRPr lang="en-US"/>
          </a:p>
          <a:p>
            <a:pPr marL="0"/>
            <a:r>
              <a:rPr lang="en-US"/>
              <a:t>We are proud to provide the best value for Floridians and are one if not the only program that has no fees associated with opening and managing an account.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121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cap="none">
              <a:solidFill>
                <a:schemeClr val="tx1"/>
              </a:solidFill>
              <a:effectLst/>
              <a:latin typeface="Calibri"/>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kern="1200" cap="none">
                <a:solidFill>
                  <a:schemeClr val="tx1"/>
                </a:solidFill>
                <a:effectLst/>
                <a:latin typeface="Calibri"/>
                <a:ea typeface="Calibri"/>
                <a:cs typeface="Calibri"/>
                <a:sym typeface="Calibri"/>
              </a:rPr>
              <a:t>Now let’s pivot and talk about the specifics </a:t>
            </a:r>
            <a:r>
              <a:rPr lang="en-US"/>
              <a:t>on how</a:t>
            </a:r>
            <a:r>
              <a:rPr lang="en-US" sz="1200" b="0" i="0" u="none" strike="noStrike" kern="1200" cap="none">
                <a:solidFill>
                  <a:schemeClr val="tx1"/>
                </a:solidFill>
                <a:effectLst/>
                <a:latin typeface="Calibri"/>
                <a:ea typeface="Calibri"/>
                <a:cs typeface="Calibri"/>
                <a:sym typeface="Calibri"/>
              </a:rPr>
              <a:t> </a:t>
            </a:r>
            <a:r>
              <a:rPr lang="en-US"/>
              <a:t>an</a:t>
            </a:r>
            <a:r>
              <a:rPr lang="en-US" sz="1200" b="0" i="0" u="none" strike="noStrike" kern="1200" cap="none">
                <a:solidFill>
                  <a:schemeClr val="tx1"/>
                </a:solidFill>
                <a:effectLst/>
                <a:latin typeface="Calibri"/>
                <a:ea typeface="Calibri"/>
                <a:cs typeface="Calibri"/>
                <a:sym typeface="Calibri"/>
              </a:rPr>
              <a:t> ABLE account </a:t>
            </a:r>
            <a:r>
              <a:rPr lang="en-US"/>
              <a:t>works</a:t>
            </a:r>
            <a:r>
              <a:rPr lang="en-US" sz="1200" b="0" i="0" u="none" strike="noStrike" kern="1200" cap="none">
                <a:solidFill>
                  <a:schemeClr val="tx1"/>
                </a:solidFill>
                <a:effectLst/>
                <a:latin typeface="Calibri"/>
                <a:ea typeface="Calibri"/>
                <a:cs typeface="Calibri"/>
                <a:sym typeface="Calibri"/>
              </a:rPr>
              <a:t> with public benefits</a:t>
            </a:r>
            <a:r>
              <a:rPr lang="en-US"/>
              <a:t>.</a:t>
            </a:r>
            <a:r>
              <a:rPr lang="en-US" sz="1200" b="0" i="0" u="none" strike="noStrike" kern="1200" cap="none">
                <a:solidFill>
                  <a:schemeClr val="tx1"/>
                </a:solidFill>
                <a:effectLst/>
                <a:latin typeface="Calibri"/>
                <a:ea typeface="Calibri"/>
                <a:cs typeface="Calibri"/>
                <a:sym typeface="Calibri"/>
              </a:rPr>
              <a:t>  </a:t>
            </a:r>
            <a:endParaRPr lang="en-US" b="0"/>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909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rtl="0" fontAlgn="base"/>
            <a:endPar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endParaRP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Let’s first discuss Medicaid.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Medicaid is a federal and state program that helps with medical costs for some people with limited income and resources.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There is also Medicaid </a:t>
            </a:r>
            <a:r>
              <a:rPr lang="en-US" sz="1200" b="0" i="0" u="none" strike="noStrike" kern="1200" cap="none" err="1">
                <a:solidFill>
                  <a:schemeClr val="tx1"/>
                </a:solidFill>
                <a:effectLst/>
                <a:latin typeface="Arial" panose="020B0604020202020204" pitchFamily="34" charset="0"/>
                <a:ea typeface="Calibri"/>
                <a:cs typeface="Arial" panose="020B0604020202020204" pitchFamily="34" charset="0"/>
                <a:sym typeface="Calibri"/>
              </a:rPr>
              <a:t>iBudget</a:t>
            </a: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 Waiver, which provides home and community-based supports and services to eligible persons with developmental disabilities living at home or in a home-like setting, utilize an individual budgeting approach, and provide enhanced opportunities for self-determination.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When it comes to ABLE accounts, funds in, or withdrawn from, an account are disregarded when determining eligibility for Medicaid. </a:t>
            </a:r>
          </a:p>
          <a:p>
            <a:pPr marL="0" rtl="0" fontAlgn="base"/>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One important thing to note is that in June 2019, the Florida Legislature clarified that the Florida Medicaid program may not file a claim for Medicaid recovery of funds in an ABLE United Account. Now, upon the death of a designated Beneficiary, funds in the ABLE Account must first be distributed for Qualified Disability Expenses, then transferred to the estate of the designated Beneficiary.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cap="none">
                <a:solidFill>
                  <a:schemeClr val="tx1"/>
                </a:solidFill>
                <a:effectLst/>
                <a:latin typeface="Arial" panose="020B0604020202020204" pitchFamily="34" charset="0"/>
                <a:ea typeface="Calibri"/>
                <a:cs typeface="Arial" panose="020B0604020202020204" pitchFamily="34" charset="0"/>
                <a:sym typeface="Calibri"/>
              </a:rPr>
              <a:t>But I will share that Medicaid Estate Recovery does exist for those 55 and over – and meet other types of qualifiers.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264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Now let’s shift to SSI.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Supplemental Security Income (SSI) is a Federal supplement program that provides cash to meet basic needs for food, clothing, and shelter.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Like Medicaid, SSI has a resource limit of $2,000 and generally, funds in, or withdrawn from, an ABLE account are disregarded when determining eligibility.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It’s important to know that when it comes to ABLE accounts, individuals receiving SSI are able to save a total of $100,000 before it counts as a resource. For those not on SSI, there is a maximum balance of $418,000 for each ABLE United Account.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The social security administration has a program operations manual system, also known as POMS, that they use to describe how social security should handle ABLE accounts – if you or your loved one are receiving these benefits, we recommend you review the manual.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0186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On the topic of SSI, it’s important to know that all housing and non-qualified expenses withdrawn, but not spent in the same month, count as a resource.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Let’s walk through an example: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Amy takes a distribution of $500 from her ABLE account in May to pay a housing expense for June. She deposits the $500 into her checking account in May, withdraws $500 in cash on June 3, and pays her landlord.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distribution is a housing expense and part of her checking account balance as of June 1, which makes it a countable resource for the month of June.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For individuals looking for a bit of a workaround, we recommend setting up the ABLE account to pay housing directly or simply withdrawal and pay housing same month.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207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Our next example is about Paul.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Paul is the designated beneficiary of an ABLE account with a balance of $101,000 on the first of the month. Paul's only other countable resource is a checking account with a balance of $1,500. Paul’s countable resources are $2,500 and therefore exceed the SSI resource limit.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However, since Paul's ABLE account balance causes him to exceed the resource limit (i.e., his countable resources other than the ABLE account are less than $2,000), Paul’s SSI eligibility is suspended and his cash benefits are stopped, but he retains eligibility for Medicaid in his State.</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Important considerations here are that: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Contributions are limited to $15,000 a year</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And it’s important to monitor if close to $100,000 and the beneficiary wants to maintain SSI</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293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Now, let’s quickly cover other federally means test programs as outlined by the </a:t>
            </a:r>
            <a:r>
              <a:rPr lang="en-US" sz="1200"/>
              <a:t>Tax Increase Prevention Act of 2014, titled Account Funds Disregarded for Purposes of Certain Other Means-Tested Federal Programs.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0829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First up – Medicaid, which we covered earlier, but two things to note: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Centers for Medicare &amp; Medicaid Services released a letter confirm that funds in an </a:t>
            </a:r>
            <a:r>
              <a:rPr lang="en-US" sz="1200"/>
              <a:t>ABLE account, including earnings on the account will be disregarded in determining eligibility for Medicaid and other federal need-based programs.</a:t>
            </a:r>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sz="1200"/>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1200"/>
              <a:t>They also further clarified on Medicaid recovery and, ultimately, let that up to the states to decide. </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43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t>LEAD</a:t>
            </a:r>
            <a:r>
              <a:rPr lang="en-US"/>
              <a:t>: JOHN</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18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Here you’ll note that by Supplemental Nutrition Assistance Program, or SNAP, as well as United States Department of Housing and Urban Development, have also released letters denoting that they will disregard </a:t>
            </a:r>
            <a:r>
              <a:rPr lang="en-US" sz="1200"/>
              <a:t>amounts in the designated beneficiary’s/individual’s ABLE account when determining eligibility. </a:t>
            </a:r>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51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a:t>And, lastly, while </a:t>
            </a:r>
            <a:r>
              <a:rPr lang="en-US" sz="1200"/>
              <a:t>nothing official has been stated, statutory framework of the ABLE accounts make it clear that Congress intended to exclude ABLE from consideration in federal means-tested programs, like financial aid.</a:t>
            </a:r>
          </a:p>
          <a:p>
            <a:pPr marL="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0754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a:p>
            <a:endParaRPr lang="en-US"/>
          </a:p>
          <a:p>
            <a:endParaRPr lang="en-US"/>
          </a:p>
          <a:p>
            <a:r>
              <a:rPr lang="en-US"/>
              <a:t>SNT poll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815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6473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319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9377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5395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462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331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873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a:t>
            </a:r>
            <a:r>
              <a:rPr lang="en-US"/>
              <a:t>: JOHN</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r>
              <a:rPr lang="en-US" sz="1200" b="0" i="0" u="none" strike="noStrike" kern="1200" cap="none">
                <a:solidFill>
                  <a:schemeClr val="tx1"/>
                </a:solidFill>
                <a:effectLst/>
                <a:latin typeface="Calibri"/>
                <a:ea typeface="Calibri"/>
                <a:cs typeface="Calibri"/>
                <a:sym typeface="Calibri"/>
              </a:rPr>
              <a:t>Let’s first start with what is ABLE? </a:t>
            </a:r>
          </a:p>
          <a:p>
            <a:pPr marL="0" rtl="0" fontAlgn="base"/>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The Stephen Beck, Jr., Achieving a Better Life Experience (ABLE) Act, is a federal law that was enacted in December 2014, and authorizes each state to establish a program that offers tax-free savings and investment options to encourage individuals with a disability and their families to save private funds to support health, independence, and quality of life. </a:t>
            </a:r>
          </a:p>
          <a:p>
            <a:pPr marL="0"/>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When the ABLE Act was passed, it added a new section to the Internal Revenue Code, Section 529 to include 529A – A for ABLE. Therefore, an ABLE United is often compared to a 529 College Savings Plan, as well as a checking and savings account and a Special Needs Trust. </a:t>
            </a:r>
            <a:r>
              <a:rPr lang="en-US"/>
              <a:t>It has some similarities to each of these options – all rolled into one. </a:t>
            </a:r>
            <a:endParaRPr lang="en-US" sz="1200" b="0" i="0" u="none" strike="noStrike" kern="1200" cap="none">
              <a:solidFill>
                <a:schemeClr val="tx1"/>
              </a:solidFill>
              <a:effectLst/>
              <a:latin typeface="Calibri"/>
              <a:ea typeface="Calibri"/>
              <a:cs typeface="Calibri"/>
              <a:sym typeface="Calibri"/>
            </a:endParaRPr>
          </a:p>
          <a:p>
            <a:pPr marL="0"/>
            <a:r>
              <a:rPr lang="en-US" sz="1200" b="0" i="0" u="none" strike="noStrike" kern="1200" cap="none">
                <a:solidFill>
                  <a:schemeClr val="tx1"/>
                </a:solidFill>
                <a:effectLst/>
                <a:latin typeface="Calibri"/>
                <a:ea typeface="Calibri"/>
                <a:cs typeface="Calibri"/>
                <a:sym typeface="Calibri"/>
              </a:rPr>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509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Typically, post</a:t>
            </a:r>
            <a:r>
              <a:rPr lang="en-US" baseline="0"/>
              <a:t> death funds are distributed based on direction from the personal representative or ALR. It would be up to the estate to pay for outstanding Medicaid claims if applicable. How long should funds remain in the account before they may be paid to an estate. Process of estates may take a year or longer.</a:t>
            </a:r>
            <a:endParaRPr lang="en-US" baseline="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a:latin typeface="+mn-lt"/>
              </a:rPr>
              <a:t>Where bene has lived previously  / what should they do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1386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endParaRPr lang="en-US">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4553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JOHN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Before I open it up to questions, I want to spend a few minutes covering some of our frequently asked questions. </a:t>
            </a:r>
            <a:endParaRPr lang="en-US">
              <a:cs typeface="Calibri"/>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73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4612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269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5516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a:t>John:</a:t>
            </a:r>
            <a:r>
              <a:rPr lang="en-US" baseline="0"/>
              <a:t> Record keeping purposes for the most part. Only issue if someone receives two 5498s</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097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 </a:t>
            </a:r>
            <a:r>
              <a:rPr lang="en-US"/>
              <a:t>RACHEL </a:t>
            </a:r>
          </a:p>
          <a:p>
            <a:pPr marL="0"/>
            <a:endParaRPr lang="en-US"/>
          </a:p>
          <a:p>
            <a:pPr marL="0"/>
            <a:r>
              <a:rPr lang="en-US"/>
              <a:t>At ABLE United, we are committed to ensuring individuals have what they need to open an account or help a loved one or someone they serve open an account.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7435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3eb67b96a_11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63eb67b96a_11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several ways to reach us: </a:t>
            </a:r>
          </a:p>
          <a:p>
            <a:pPr marL="0" lvl="0" indent="0" algn="l" rtl="0">
              <a:spcBef>
                <a:spcPts val="0"/>
              </a:spcBef>
              <a:spcAft>
                <a:spcPts val="0"/>
              </a:spcAft>
              <a:buNone/>
            </a:pPr>
            <a:endParaRPr lang="en-US"/>
          </a:p>
          <a:p>
            <a:pPr marL="171450" lvl="0" indent="-171450" algn="l" rtl="0">
              <a:spcBef>
                <a:spcPts val="0"/>
              </a:spcBef>
              <a:spcAft>
                <a:spcPts val="0"/>
              </a:spcAft>
              <a:buFont typeface="Arial" panose="020B0604020202020204" pitchFamily="34" charset="0"/>
              <a:buChar char="•"/>
            </a:pPr>
            <a:r>
              <a:rPr lang="en-US"/>
              <a:t>You can visit us online at </a:t>
            </a:r>
            <a:r>
              <a:rPr lang="en-US" err="1"/>
              <a:t>ableunited.com</a:t>
            </a:r>
            <a:r>
              <a:rPr lang="en-US"/>
              <a:t> where you can also put in a request to receive free printed materials.</a:t>
            </a:r>
          </a:p>
          <a:p>
            <a:pPr marL="171450" lvl="0" indent="-171450" algn="l" rtl="0">
              <a:spcBef>
                <a:spcPts val="0"/>
              </a:spcBef>
              <a:spcAft>
                <a:spcPts val="0"/>
              </a:spcAft>
              <a:buFont typeface="Arial" panose="020B0604020202020204" pitchFamily="34" charset="0"/>
              <a:buChar char="•"/>
            </a:pPr>
            <a:r>
              <a:rPr lang="en-US" sz="1200" b="0" i="0" u="none" strike="noStrike" cap="none">
                <a:solidFill>
                  <a:schemeClr val="dk1"/>
                </a:solidFill>
                <a:effectLst/>
                <a:latin typeface="Calibri"/>
                <a:ea typeface="Calibri"/>
                <a:cs typeface="Calibri"/>
                <a:sym typeface="Calibri"/>
              </a:rPr>
              <a:t>You can navigate over to our Events calendar where we keep a running list of in-person and virtual events, as well as al opportunity to book a 1:1 appointment with John.</a:t>
            </a:r>
          </a:p>
          <a:p>
            <a:pPr marL="171450" lvl="0" indent="-171450" algn="l" rtl="0">
              <a:spcBef>
                <a:spcPts val="0"/>
              </a:spcBef>
              <a:spcAft>
                <a:spcPts val="0"/>
              </a:spcAft>
              <a:buFont typeface="Arial" panose="020B0604020202020204" pitchFamily="34" charset="0"/>
              <a:buChar char="•"/>
            </a:pPr>
            <a:r>
              <a:rPr lang="en-US"/>
              <a:t>You can also reach us by phone to connect with a Customer Service Representative, Monday through Friday from 9am – 6pm ET </a:t>
            </a:r>
          </a:p>
        </p:txBody>
      </p:sp>
      <p:sp>
        <p:nvSpPr>
          <p:cNvPr id="496" name="Google Shape;496;g63eb67b96a_11_1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a9c769c9e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a9c769c9e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Until next time!</a:t>
            </a:r>
            <a:endParaRPr/>
          </a:p>
        </p:txBody>
      </p:sp>
      <p:sp>
        <p:nvSpPr>
          <p:cNvPr id="618" name="Google Shape;618;ga9c769c9e5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a:t>
            </a:r>
            <a:r>
              <a:rPr lang="en-US"/>
              <a:t>: JOHN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46</a:t>
            </a:r>
            <a:r>
              <a:rPr lang="en-US" baseline="0"/>
              <a:t> states and DC offer 15 distinct plans. Several states are in a collaborative structure, Florida is one of 10 independent states. </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808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a:t>
            </a:r>
            <a:r>
              <a:rPr lang="en-US"/>
              <a:t>: JOHN</a:t>
            </a:r>
          </a:p>
          <a:p>
            <a:pPr marL="0"/>
            <a:endParaRPr lang="en-US"/>
          </a:p>
          <a:p>
            <a:pPr marL="0"/>
            <a:r>
              <a:rPr lang="en-US"/>
              <a:t>Understanding that there are other ABLE programs available nationwide, I like to give a little bit of perspective of how they compare to one another. </a:t>
            </a:r>
          </a:p>
          <a:p>
            <a:pPr marL="0"/>
            <a:endParaRPr lang="en-US"/>
          </a:p>
          <a:p>
            <a:pPr marL="0"/>
            <a:r>
              <a:rPr lang="en-US"/>
              <a:t>Let’s first start with similarities: </a:t>
            </a:r>
          </a:p>
          <a:p>
            <a:pPr marL="0"/>
            <a:endParaRPr lang="en-US"/>
          </a:p>
          <a:p>
            <a:pPr marL="285750" indent="-171450">
              <a:spcAft>
                <a:spcPts val="600"/>
              </a:spcAft>
              <a:buFont typeface="Arial" panose="020B0604020202020204" pitchFamily="34" charset="0"/>
              <a:buChar char="•"/>
            </a:pPr>
            <a:r>
              <a:rPr lang="en-US">
                <a:solidFill>
                  <a:schemeClr val="bg2"/>
                </a:solidFill>
              </a:rPr>
              <a:t>All states are subject to federal law and regulations</a:t>
            </a:r>
          </a:p>
          <a:p>
            <a:pPr marL="285750" indent="-171450">
              <a:spcAft>
                <a:spcPts val="600"/>
              </a:spcAft>
              <a:buFont typeface="Arial" panose="020B0604020202020204" pitchFamily="34" charset="0"/>
              <a:buChar char="•"/>
            </a:pPr>
            <a:r>
              <a:rPr lang="en-US">
                <a:solidFill>
                  <a:schemeClr val="bg2"/>
                </a:solidFill>
              </a:rPr>
              <a:t>Each state had to enact state legislation</a:t>
            </a:r>
          </a:p>
          <a:p>
            <a:pPr marL="285750" indent="-171450">
              <a:spcAft>
                <a:spcPts val="600"/>
              </a:spcAft>
              <a:buFont typeface="Arial" panose="020B0604020202020204" pitchFamily="34" charset="0"/>
              <a:buChar char="•"/>
            </a:pPr>
            <a:r>
              <a:rPr lang="en-US">
                <a:solidFill>
                  <a:schemeClr val="bg2"/>
                </a:solidFill>
              </a:rPr>
              <a:t>Primarily ABLE programs fall under each state's college savings program(s) or their treasury department </a:t>
            </a:r>
          </a:p>
          <a:p>
            <a:pPr marL="285750" indent="-171450">
              <a:spcAft>
                <a:spcPts val="600"/>
              </a:spcAft>
              <a:buFont typeface="Arial" panose="020B0604020202020204" pitchFamily="34" charset="0"/>
              <a:buChar char="•"/>
            </a:pPr>
            <a:r>
              <a:rPr lang="en-US">
                <a:solidFill>
                  <a:schemeClr val="bg2"/>
                </a:solidFill>
              </a:rPr>
              <a:t>And lastly, all enrollment is done online</a:t>
            </a:r>
          </a:p>
          <a:p>
            <a:pPr marL="285750" indent="-285750">
              <a:spcAft>
                <a:spcPts val="600"/>
              </a:spcAft>
              <a:buFont typeface="Arial" panose="020B0604020202020204" pitchFamily="34" charset="0"/>
              <a:buChar char="•"/>
            </a:pPr>
            <a:endParaRPr lang="en-US">
              <a:solidFill>
                <a:schemeClr val="bg2"/>
              </a:solidFill>
            </a:endParaRPr>
          </a:p>
          <a:p>
            <a:pPr marL="0" indent="0">
              <a:spcAft>
                <a:spcPts val="600"/>
              </a:spcAft>
              <a:buFont typeface="Arial" panose="020B0604020202020204" pitchFamily="34" charset="0"/>
              <a:buNone/>
            </a:pPr>
            <a:r>
              <a:rPr lang="en-US">
                <a:solidFill>
                  <a:schemeClr val="bg2"/>
                </a:solidFill>
              </a:rPr>
              <a:t>Now let’s shift to the differences: </a:t>
            </a:r>
          </a:p>
          <a:p>
            <a:pPr marL="0" indent="0">
              <a:spcAft>
                <a:spcPts val="600"/>
              </a:spcAft>
              <a:buFont typeface="Arial" panose="020B0604020202020204" pitchFamily="34" charset="0"/>
              <a:buNone/>
            </a:pPr>
            <a:endParaRPr lang="en-US">
              <a:solidFill>
                <a:schemeClr val="bg2"/>
              </a:solidFill>
            </a:endParaRPr>
          </a:p>
          <a:p>
            <a:pPr marL="285750" indent="-285750">
              <a:spcAft>
                <a:spcPts val="600"/>
              </a:spcAft>
              <a:buFont typeface="Arial" panose="020B0604020202020204" pitchFamily="34" charset="0"/>
              <a:buChar char="•"/>
            </a:pPr>
            <a:r>
              <a:rPr lang="en-US">
                <a:solidFill>
                  <a:schemeClr val="bg2"/>
                </a:solidFill>
              </a:rPr>
              <a:t>Fees, fees, fees – each state does it differently, and here in Florida, we are proud to have no fees associated with opening or managing an account</a:t>
            </a:r>
          </a:p>
          <a:p>
            <a:pPr marL="285750" indent="-285750">
              <a:spcAft>
                <a:spcPts val="600"/>
              </a:spcAft>
              <a:buFont typeface="Arial" panose="020B0604020202020204" pitchFamily="34" charset="0"/>
              <a:buChar char="•"/>
            </a:pPr>
            <a:r>
              <a:rPr lang="en-US">
                <a:solidFill>
                  <a:schemeClr val="bg2"/>
                </a:solidFill>
              </a:rPr>
              <a:t>National or state residents only – here, states had the opportunity to choose which route to go, and in Florida, we chose to be a statewide program just for Floridians</a:t>
            </a:r>
          </a:p>
          <a:p>
            <a:pPr marL="285750" indent="-285750" fontAlgn="t">
              <a:spcAft>
                <a:spcPts val="600"/>
              </a:spcAft>
              <a:buFont typeface="Arial" panose="020B0604020202020204" pitchFamily="34" charset="0"/>
              <a:buChar char="•"/>
            </a:pPr>
            <a:r>
              <a:rPr lang="en-US">
                <a:solidFill>
                  <a:schemeClr val="bg2"/>
                </a:solidFill>
              </a:rPr>
              <a:t>Investment lineup – again, states have the opportunity to choose how they approach investments, and we’ll get into what is offered here to our account holders a little bit later</a:t>
            </a:r>
          </a:p>
          <a:p>
            <a:pPr marL="285750" indent="-285750" fontAlgn="t">
              <a:spcAft>
                <a:spcPts val="600"/>
              </a:spcAft>
              <a:buFont typeface="Arial" panose="020B0604020202020204" pitchFamily="34" charset="0"/>
              <a:buChar char="•"/>
            </a:pPr>
            <a:r>
              <a:rPr lang="en-US">
                <a:solidFill>
                  <a:schemeClr val="bg2"/>
                </a:solidFill>
              </a:rPr>
              <a:t>Records administrator – this means who manages the backend of the enrollment process and management of the account and investments; in Florida, we partner with Sumday Administration which is owned by the BNY Mellon, one of the world’s largest financial institutions. </a:t>
            </a:r>
            <a:endParaRPr lang="en-US"/>
          </a:p>
          <a:p>
            <a:pPr marL="0"/>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418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LEAD</a:t>
            </a:r>
            <a:r>
              <a:rPr lang="en-US"/>
              <a:t>: Steph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Now, let’s shift to look specifically at program management for the state of Florida.</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905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t>LEAD: </a:t>
            </a:r>
            <a:r>
              <a:rPr lang="en-US"/>
              <a:t>Steph </a:t>
            </a:r>
          </a:p>
          <a:p>
            <a:pPr marL="0" indent="0"/>
            <a:endParaRPr lang="en-US"/>
          </a:p>
          <a:p>
            <a:pPr marL="0" indent="0"/>
            <a:r>
              <a:rPr lang="en-US"/>
              <a:t>In July 2015, the State of Florida created Florida ABLE, Inc. (d/b/a ABLE United) a registered not-for-profit and direct support organization of the Florida Prepaid College Board to administer the ABLE United Program.​</a:t>
            </a:r>
          </a:p>
          <a:p>
            <a:pPr marL="0" indent="0"/>
            <a:r>
              <a:rPr lang="en-US"/>
              <a:t>​</a:t>
            </a:r>
          </a:p>
          <a:p>
            <a:pPr marL="0" indent="0"/>
            <a:r>
              <a:rPr lang="en-US"/>
              <a:t>Our mission is to encourage and assist the saving of private funds to help persons with disabilities cover costs that support their health, independence and quality of life.​</a:t>
            </a:r>
          </a:p>
          <a:p>
            <a:pPr marL="0" indent="0"/>
            <a:r>
              <a:rPr lang="en-US"/>
              <a:t>​</a:t>
            </a:r>
          </a:p>
          <a:p>
            <a:pPr marL="0" indent="0"/>
            <a:r>
              <a:rPr lang="en-US"/>
              <a:t>Some of you may be familiar with Florida Prepaid – which provides </a:t>
            </a:r>
            <a:r>
              <a:rPr lang="en-US" sz="1200" b="0" i="0" u="none" strike="noStrike" cap="none">
                <a:solidFill>
                  <a:schemeClr val="dk1"/>
                </a:solidFill>
                <a:effectLst/>
                <a:latin typeface="Calibri"/>
                <a:ea typeface="Calibri"/>
                <a:cs typeface="Calibri"/>
                <a:sym typeface="Calibri"/>
              </a:rPr>
              <a:t>an affordable means for families to save for their children’s future college education. The first Florida Prepaid College Plans were sold in 1988, and since then, the </a:t>
            </a:r>
            <a:r>
              <a:rPr lang="en-US"/>
              <a:t>organization that has helped more than a million families save. In total, they manage over $12 billion in investments.​ 4 days left in OE!</a:t>
            </a:r>
          </a:p>
          <a:p>
            <a:pPr marL="0" indent="0"/>
            <a:r>
              <a:rPr lang="en-US"/>
              <a:t>​</a:t>
            </a:r>
          </a:p>
          <a:p>
            <a:pPr marL="0" indent="0"/>
            <a:r>
              <a:rPr lang="en-US"/>
              <a:t>You’ll note here that our Board of Directors are comprised of the Florida Prepaid chairman, a vice chair that Florida Prepaid appoints, as well as appointees from the Governor, Senate President and Speaker of the House. Most notably, our board includes Congressman Ander Crenshaw from Jacksonville who played a critical role in the passage of the ABLE Act.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55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b="1"/>
              <a:t>LEAD: </a:t>
            </a:r>
            <a:r>
              <a:rPr lang="en-US"/>
              <a:t>Steph </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r>
              <a:rPr lang="en-US" sz="1200" b="0" i="0" u="none" strike="noStrike" kern="1200" cap="none">
                <a:solidFill>
                  <a:schemeClr val="tx1"/>
                </a:solidFill>
                <a:effectLst/>
                <a:latin typeface="Calibri"/>
                <a:ea typeface="Calibri"/>
                <a:cs typeface="Calibri"/>
                <a:sym typeface="Calibri"/>
              </a:rPr>
              <a:t>When it comes to ABLE accounts, there are three key benefits, including: </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r>
              <a:rPr lang="en-US" sz="1200" b="0" i="0" u="none" strike="noStrike" kern="1200" cap="none">
                <a:solidFill>
                  <a:schemeClr val="tx1"/>
                </a:solidFill>
                <a:effectLst/>
                <a:latin typeface="Calibri"/>
                <a:ea typeface="Calibri"/>
                <a:cs typeface="Calibri"/>
                <a:sym typeface="Calibri"/>
              </a:rPr>
              <a:t>Ownership</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r>
              <a:rPr lang="en-US" sz="1200" b="0" i="0" u="none" strike="noStrike" kern="1200" cap="none">
                <a:solidFill>
                  <a:schemeClr val="tx1"/>
                </a:solidFill>
                <a:effectLst/>
                <a:latin typeface="Calibri"/>
                <a:ea typeface="Calibri"/>
                <a:cs typeface="Calibri"/>
                <a:sym typeface="Calibri"/>
              </a:rPr>
              <a:t>Financial Flexibility </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r>
              <a:rPr lang="en-US" sz="1200" b="0" i="0" u="none" strike="noStrike" kern="1200" cap="none">
                <a:solidFill>
                  <a:schemeClr val="tx1"/>
                </a:solidFill>
                <a:effectLst/>
                <a:latin typeface="Calibri"/>
                <a:ea typeface="Calibri"/>
                <a:cs typeface="Calibri"/>
                <a:sym typeface="Calibri"/>
              </a:rPr>
              <a:t>Tax Benefits </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r>
              <a:rPr lang="en-US" sz="1200" b="0" i="0" u="none" strike="noStrike" kern="1200" cap="none">
                <a:solidFill>
                  <a:schemeClr val="tx1"/>
                </a:solidFill>
                <a:effectLst/>
                <a:latin typeface="Calibri"/>
                <a:ea typeface="Calibri"/>
                <a:cs typeface="Calibri"/>
                <a:sym typeface="Calibri"/>
              </a:rPr>
              <a:t>We’ll get into each of these benefits as the presentation progresses. </a:t>
            </a:r>
          </a:p>
          <a:p>
            <a:pPr marL="0" rtl="0" fontAlgn="base"/>
            <a:endParaRPr lang="en-US" sz="1200" b="0" i="0" u="none" strike="noStrike" kern="1200" cap="none">
              <a:solidFill>
                <a:schemeClr val="tx1"/>
              </a:solidFill>
              <a:effectLst/>
              <a:latin typeface="Calibri"/>
              <a:ea typeface="Calibri"/>
              <a:cs typeface="Calibri"/>
              <a:sym typeface="Calibri"/>
            </a:endParaRPr>
          </a:p>
          <a:p>
            <a:pPr marL="0" rtl="0" fontAlgn="base"/>
            <a:endParaRPr lang="en-US" sz="1200" b="0" i="0" u="none" strike="noStrike" kern="1200" cap="none">
              <a:solidFill>
                <a:schemeClr val="tx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695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A9630B-1392-0449-8FE7-5356F1A60D7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6" name="Google Shape;307;p63">
            <a:extLst>
              <a:ext uri="{FF2B5EF4-FFF2-40B4-BE49-F238E27FC236}">
                <a16:creationId xmlns:a16="http://schemas.microsoft.com/office/drawing/2014/main" id="{E6A2DBA7-301C-944F-AC0C-04271CF0637C}"/>
              </a:ext>
            </a:extLst>
          </p:cNvPr>
          <p:cNvCxnSpPr/>
          <p:nvPr userDrawn="1"/>
        </p:nvCxnSpPr>
        <p:spPr>
          <a:xfrm>
            <a:off x="583075" y="3958200"/>
            <a:ext cx="3183000" cy="0"/>
          </a:xfrm>
          <a:prstGeom prst="straightConnector1">
            <a:avLst/>
          </a:prstGeom>
          <a:noFill/>
          <a:ln w="9525" cap="flat" cmpd="sng">
            <a:solidFill>
              <a:srgbClr val="AFC546"/>
            </a:solidFill>
            <a:prstDash val="solid"/>
            <a:round/>
            <a:headEnd type="none" w="med" len="med"/>
            <a:tailEnd type="none" w="med" len="med"/>
          </a:ln>
        </p:spPr>
      </p:cxnSp>
      <p:pic>
        <p:nvPicPr>
          <p:cNvPr id="7" name="Google Shape;308;p63">
            <a:extLst>
              <a:ext uri="{FF2B5EF4-FFF2-40B4-BE49-F238E27FC236}">
                <a16:creationId xmlns:a16="http://schemas.microsoft.com/office/drawing/2014/main" id="{258E079C-45D4-F648-834C-BF7177A0482C}"/>
              </a:ext>
            </a:extLst>
          </p:cNvPr>
          <p:cNvPicPr preferRelativeResize="0"/>
          <p:nvPr userDrawn="1"/>
        </p:nvPicPr>
        <p:blipFill>
          <a:blip r:embed="rId2">
            <a:alphaModFix/>
          </a:blip>
          <a:stretch>
            <a:fillRect/>
          </a:stretch>
        </p:blipFill>
        <p:spPr>
          <a:xfrm>
            <a:off x="583075" y="2444527"/>
            <a:ext cx="1939777" cy="955998"/>
          </a:xfrm>
          <a:prstGeom prst="rect">
            <a:avLst/>
          </a:prstGeom>
          <a:noFill/>
          <a:ln>
            <a:noFill/>
          </a:ln>
        </p:spPr>
      </p:pic>
      <p:sp>
        <p:nvSpPr>
          <p:cNvPr id="8" name="Google Shape;46;p8">
            <a:extLst>
              <a:ext uri="{FF2B5EF4-FFF2-40B4-BE49-F238E27FC236}">
                <a16:creationId xmlns:a16="http://schemas.microsoft.com/office/drawing/2014/main" id="{20F8EB9D-2EFC-D041-90CE-8036E68004AD}"/>
              </a:ext>
            </a:extLst>
          </p:cNvPr>
          <p:cNvSpPr/>
          <p:nvPr userDrawn="1"/>
        </p:nvSpPr>
        <p:spPr>
          <a:xfrm>
            <a:off x="6835625" y="0"/>
            <a:ext cx="2387700" cy="5143500"/>
          </a:xfrm>
          <a:prstGeom prst="rect">
            <a:avLst/>
          </a:prstGeom>
          <a:solidFill>
            <a:srgbClr val="147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12">
            <a:extLst>
              <a:ext uri="{FF2B5EF4-FFF2-40B4-BE49-F238E27FC236}">
                <a16:creationId xmlns:a16="http://schemas.microsoft.com/office/drawing/2014/main" id="{E425432C-DF54-1748-956A-DCEDAA9BB4EE}"/>
              </a:ext>
            </a:extLst>
          </p:cNvPr>
          <p:cNvSpPr>
            <a:spLocks noGrp="1"/>
          </p:cNvSpPr>
          <p:nvPr>
            <p:ph type="body" sz="quarter" idx="11" hasCustomPrompt="1"/>
          </p:nvPr>
        </p:nvSpPr>
        <p:spPr>
          <a:xfrm>
            <a:off x="582613" y="3568700"/>
            <a:ext cx="3054350" cy="296863"/>
          </a:xfrm>
        </p:spPr>
        <p:txBody>
          <a:bodyPr/>
          <a:lstStyle>
            <a:lvl1pPr marL="114300" indent="0">
              <a:buNone/>
              <a:defRPr sz="1400">
                <a:solidFill>
                  <a:schemeClr val="accent1"/>
                </a:solidFill>
              </a:defRPr>
            </a:lvl1pPr>
          </a:lstStyle>
          <a:p>
            <a:pPr lvl="0"/>
            <a:r>
              <a:rPr lang="en-US"/>
              <a:t>Date</a:t>
            </a:r>
          </a:p>
        </p:txBody>
      </p:sp>
      <p:sp>
        <p:nvSpPr>
          <p:cNvPr id="14" name="Text Placeholder 12">
            <a:extLst>
              <a:ext uri="{FF2B5EF4-FFF2-40B4-BE49-F238E27FC236}">
                <a16:creationId xmlns:a16="http://schemas.microsoft.com/office/drawing/2014/main" id="{629DD931-D841-FC4D-9D57-7ADBA83F9CDF}"/>
              </a:ext>
            </a:extLst>
          </p:cNvPr>
          <p:cNvSpPr>
            <a:spLocks noGrp="1"/>
          </p:cNvSpPr>
          <p:nvPr>
            <p:ph type="body" sz="quarter" idx="12" hasCustomPrompt="1"/>
          </p:nvPr>
        </p:nvSpPr>
        <p:spPr>
          <a:xfrm>
            <a:off x="582613" y="4138543"/>
            <a:ext cx="3054350" cy="296863"/>
          </a:xfrm>
        </p:spPr>
        <p:txBody>
          <a:bodyPr/>
          <a:lstStyle>
            <a:lvl1pPr marL="114300" indent="0">
              <a:buNone/>
              <a:defRPr sz="1800" b="1">
                <a:solidFill>
                  <a:schemeClr val="accent1"/>
                </a:solidFill>
              </a:defRPr>
            </a:lvl1pPr>
          </a:lstStyle>
          <a:p>
            <a:pPr lvl="0"/>
            <a:r>
              <a:rPr lang="en-US"/>
              <a:t>Title of presentation here</a:t>
            </a:r>
          </a:p>
        </p:txBody>
      </p:sp>
    </p:spTree>
    <p:extLst>
      <p:ext uri="{BB962C8B-B14F-4D97-AF65-F5344CB8AC3E}">
        <p14:creationId xmlns:p14="http://schemas.microsoft.com/office/powerpoint/2010/main" val="119102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1 4" preserve="1" userDrawn="1">
  <p:cSld name="Double Column 3">
    <p:spTree>
      <p:nvGrpSpPr>
        <p:cNvPr id="1" name="Shape 100"/>
        <p:cNvGrpSpPr/>
        <p:nvPr/>
      </p:nvGrpSpPr>
      <p:grpSpPr>
        <a:xfrm>
          <a:off x="0" y="0"/>
          <a:ext cx="0" cy="0"/>
          <a:chOff x="0" y="0"/>
          <a:chExt cx="0" cy="0"/>
        </a:xfrm>
      </p:grpSpPr>
      <p:sp>
        <p:nvSpPr>
          <p:cNvPr id="101" name="Google Shape;101;p25"/>
          <p:cNvSpPr/>
          <p:nvPr/>
        </p:nvSpPr>
        <p:spPr>
          <a:xfrm>
            <a:off x="100" y="2233200"/>
            <a:ext cx="9144000" cy="2910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5"/>
          <p:cNvSpPr/>
          <p:nvPr/>
        </p:nvSpPr>
        <p:spPr>
          <a:xfrm>
            <a:off x="0" y="4617275"/>
            <a:ext cx="9144000" cy="526200"/>
          </a:xfrm>
          <a:prstGeom prst="rect">
            <a:avLst/>
          </a:prstGeom>
          <a:solidFill>
            <a:srgbClr val="602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EA4B96FD-874F-0847-A04E-E48F778CA20D}"/>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9" name="Text Placeholder 2">
            <a:extLst>
              <a:ext uri="{FF2B5EF4-FFF2-40B4-BE49-F238E27FC236}">
                <a16:creationId xmlns:a16="http://schemas.microsoft.com/office/drawing/2014/main" id="{341CD480-D183-9A40-A704-EC73F9B64622}"/>
              </a:ext>
            </a:extLst>
          </p:cNvPr>
          <p:cNvSpPr>
            <a:spLocks noGrp="1"/>
          </p:cNvSpPr>
          <p:nvPr>
            <p:ph type="body" sz="quarter" idx="10"/>
          </p:nvPr>
        </p:nvSpPr>
        <p:spPr>
          <a:xfrm>
            <a:off x="457200" y="974035"/>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0" name="Text Placeholder 12">
            <a:extLst>
              <a:ext uri="{FF2B5EF4-FFF2-40B4-BE49-F238E27FC236}">
                <a16:creationId xmlns:a16="http://schemas.microsoft.com/office/drawing/2014/main" id="{5D22982F-861C-B34C-9DB2-B5C4619FE304}"/>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1" name="Text Placeholder 2">
            <a:extLst>
              <a:ext uri="{FF2B5EF4-FFF2-40B4-BE49-F238E27FC236}">
                <a16:creationId xmlns:a16="http://schemas.microsoft.com/office/drawing/2014/main" id="{EB5B5A7D-1E10-1342-9D1F-9DF9CCD366E7}"/>
              </a:ext>
            </a:extLst>
          </p:cNvPr>
          <p:cNvSpPr>
            <a:spLocks noGrp="1"/>
          </p:cNvSpPr>
          <p:nvPr>
            <p:ph type="body" sz="quarter" idx="13"/>
          </p:nvPr>
        </p:nvSpPr>
        <p:spPr>
          <a:xfrm>
            <a:off x="457200" y="2523504"/>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65113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1 1 1 1" preserve="1" userDrawn="1">
  <p:cSld name="Comparison 4">
    <p:spTree>
      <p:nvGrpSpPr>
        <p:cNvPr id="1" name="Shape 183"/>
        <p:cNvGrpSpPr/>
        <p:nvPr/>
      </p:nvGrpSpPr>
      <p:grpSpPr>
        <a:xfrm>
          <a:off x="0" y="0"/>
          <a:ext cx="0" cy="0"/>
          <a:chOff x="0" y="0"/>
          <a:chExt cx="0" cy="0"/>
        </a:xfrm>
      </p:grpSpPr>
      <p:sp>
        <p:nvSpPr>
          <p:cNvPr id="184" name="Google Shape;184;p38"/>
          <p:cNvSpPr/>
          <p:nvPr/>
        </p:nvSpPr>
        <p:spPr>
          <a:xfrm>
            <a:off x="100" y="784625"/>
            <a:ext cx="9144000" cy="4359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8"/>
          <p:cNvSpPr/>
          <p:nvPr/>
        </p:nvSpPr>
        <p:spPr>
          <a:xfrm>
            <a:off x="3063250" y="784625"/>
            <a:ext cx="3017700" cy="43590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2;p42">
            <a:extLst>
              <a:ext uri="{FF2B5EF4-FFF2-40B4-BE49-F238E27FC236}">
                <a16:creationId xmlns:a16="http://schemas.microsoft.com/office/drawing/2014/main" id="{3C71A89F-4AFE-3644-8991-033B8A80C7C6}"/>
              </a:ext>
            </a:extLst>
          </p:cNvPr>
          <p:cNvSpPr/>
          <p:nvPr userDrawn="1"/>
        </p:nvSpPr>
        <p:spPr>
          <a:xfrm>
            <a:off x="0" y="4617275"/>
            <a:ext cx="9144000" cy="526200"/>
          </a:xfrm>
          <a:prstGeom prst="rect">
            <a:avLst/>
          </a:prstGeom>
          <a:solidFill>
            <a:srgbClr val="AF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a:extLst>
              <a:ext uri="{FF2B5EF4-FFF2-40B4-BE49-F238E27FC236}">
                <a16:creationId xmlns:a16="http://schemas.microsoft.com/office/drawing/2014/main" id="{CC5DFFA9-42BB-CF41-85BB-BCFE4BBD07BE}"/>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5" name="Text Placeholder 2">
            <a:extLst>
              <a:ext uri="{FF2B5EF4-FFF2-40B4-BE49-F238E27FC236}">
                <a16:creationId xmlns:a16="http://schemas.microsoft.com/office/drawing/2014/main" id="{DA948342-FD61-6E44-A0D1-6EF072DA2F97}"/>
              </a:ext>
            </a:extLst>
          </p:cNvPr>
          <p:cNvSpPr>
            <a:spLocks noGrp="1"/>
          </p:cNvSpPr>
          <p:nvPr>
            <p:ph type="body" sz="quarter" idx="13"/>
          </p:nvPr>
        </p:nvSpPr>
        <p:spPr>
          <a:xfrm>
            <a:off x="234176" y="967411"/>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6" name="Text Placeholder 2">
            <a:extLst>
              <a:ext uri="{FF2B5EF4-FFF2-40B4-BE49-F238E27FC236}">
                <a16:creationId xmlns:a16="http://schemas.microsoft.com/office/drawing/2014/main" id="{F72F3BF2-B39B-2548-AA05-65D23169CD6D}"/>
              </a:ext>
            </a:extLst>
          </p:cNvPr>
          <p:cNvSpPr>
            <a:spLocks noGrp="1"/>
          </p:cNvSpPr>
          <p:nvPr>
            <p:ph type="body" sz="quarter" idx="14"/>
          </p:nvPr>
        </p:nvSpPr>
        <p:spPr>
          <a:xfrm>
            <a:off x="3297326" y="983979"/>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2">
            <a:extLst>
              <a:ext uri="{FF2B5EF4-FFF2-40B4-BE49-F238E27FC236}">
                <a16:creationId xmlns:a16="http://schemas.microsoft.com/office/drawing/2014/main" id="{6A2359F4-36D5-4043-8E36-A1320763630B}"/>
              </a:ext>
            </a:extLst>
          </p:cNvPr>
          <p:cNvSpPr>
            <a:spLocks noGrp="1"/>
          </p:cNvSpPr>
          <p:nvPr>
            <p:ph type="body" sz="quarter" idx="15"/>
          </p:nvPr>
        </p:nvSpPr>
        <p:spPr>
          <a:xfrm>
            <a:off x="6315026" y="967411"/>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9" name="Text Placeholder 12">
            <a:extLst>
              <a:ext uri="{FF2B5EF4-FFF2-40B4-BE49-F238E27FC236}">
                <a16:creationId xmlns:a16="http://schemas.microsoft.com/office/drawing/2014/main" id="{25947370-2FAB-5747-B4CF-DAD7D126A203}"/>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Tree>
    <p:extLst>
      <p:ext uri="{BB962C8B-B14F-4D97-AF65-F5344CB8AC3E}">
        <p14:creationId xmlns:p14="http://schemas.microsoft.com/office/powerpoint/2010/main" val="231002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ustom Layout 1 1 1 1" preserve="1" userDrawn="1">
  <p:cSld name="2_Custom Layout 1 1 1 1">
    <p:spTree>
      <p:nvGrpSpPr>
        <p:cNvPr id="1" name="Shape 183"/>
        <p:cNvGrpSpPr/>
        <p:nvPr/>
      </p:nvGrpSpPr>
      <p:grpSpPr>
        <a:xfrm>
          <a:off x="0" y="0"/>
          <a:ext cx="0" cy="0"/>
          <a:chOff x="0" y="0"/>
          <a:chExt cx="0" cy="0"/>
        </a:xfrm>
      </p:grpSpPr>
      <p:sp>
        <p:nvSpPr>
          <p:cNvPr id="184" name="Google Shape;184;p38"/>
          <p:cNvSpPr/>
          <p:nvPr/>
        </p:nvSpPr>
        <p:spPr>
          <a:xfrm>
            <a:off x="100" y="784625"/>
            <a:ext cx="9144000" cy="4359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8"/>
          <p:cNvSpPr/>
          <p:nvPr/>
        </p:nvSpPr>
        <p:spPr>
          <a:xfrm>
            <a:off x="3063250" y="784625"/>
            <a:ext cx="3017700" cy="43590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41">
            <a:extLst>
              <a:ext uri="{FF2B5EF4-FFF2-40B4-BE49-F238E27FC236}">
                <a16:creationId xmlns:a16="http://schemas.microsoft.com/office/drawing/2014/main" id="{CC7A3850-C898-EF47-A81C-8DACCC635E7A}"/>
              </a:ext>
            </a:extLst>
          </p:cNvPr>
          <p:cNvSpPr/>
          <p:nvPr userDrawn="1"/>
        </p:nvSpPr>
        <p:spPr>
          <a:xfrm>
            <a:off x="0" y="4617275"/>
            <a:ext cx="9144000" cy="526200"/>
          </a:xfrm>
          <a:prstGeom prst="rect">
            <a:avLst/>
          </a:prstGeom>
          <a:solidFill>
            <a:srgbClr val="147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a:extLst>
              <a:ext uri="{FF2B5EF4-FFF2-40B4-BE49-F238E27FC236}">
                <a16:creationId xmlns:a16="http://schemas.microsoft.com/office/drawing/2014/main" id="{CC5DFFA9-42BB-CF41-85BB-BCFE4BBD07BE}"/>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5" name="Text Placeholder 2">
            <a:extLst>
              <a:ext uri="{FF2B5EF4-FFF2-40B4-BE49-F238E27FC236}">
                <a16:creationId xmlns:a16="http://schemas.microsoft.com/office/drawing/2014/main" id="{DA948342-FD61-6E44-A0D1-6EF072DA2F97}"/>
              </a:ext>
            </a:extLst>
          </p:cNvPr>
          <p:cNvSpPr>
            <a:spLocks noGrp="1"/>
          </p:cNvSpPr>
          <p:nvPr>
            <p:ph type="body" sz="quarter" idx="13"/>
          </p:nvPr>
        </p:nvSpPr>
        <p:spPr>
          <a:xfrm>
            <a:off x="234176" y="967411"/>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6" name="Text Placeholder 2">
            <a:extLst>
              <a:ext uri="{FF2B5EF4-FFF2-40B4-BE49-F238E27FC236}">
                <a16:creationId xmlns:a16="http://schemas.microsoft.com/office/drawing/2014/main" id="{F72F3BF2-B39B-2548-AA05-65D23169CD6D}"/>
              </a:ext>
            </a:extLst>
          </p:cNvPr>
          <p:cNvSpPr>
            <a:spLocks noGrp="1"/>
          </p:cNvSpPr>
          <p:nvPr>
            <p:ph type="body" sz="quarter" idx="14"/>
          </p:nvPr>
        </p:nvSpPr>
        <p:spPr>
          <a:xfrm>
            <a:off x="3297326" y="983979"/>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2">
            <a:extLst>
              <a:ext uri="{FF2B5EF4-FFF2-40B4-BE49-F238E27FC236}">
                <a16:creationId xmlns:a16="http://schemas.microsoft.com/office/drawing/2014/main" id="{6A2359F4-36D5-4043-8E36-A1320763630B}"/>
              </a:ext>
            </a:extLst>
          </p:cNvPr>
          <p:cNvSpPr>
            <a:spLocks noGrp="1"/>
          </p:cNvSpPr>
          <p:nvPr>
            <p:ph type="body" sz="quarter" idx="15"/>
          </p:nvPr>
        </p:nvSpPr>
        <p:spPr>
          <a:xfrm>
            <a:off x="6315026" y="967411"/>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9" name="Text Placeholder 12">
            <a:extLst>
              <a:ext uri="{FF2B5EF4-FFF2-40B4-BE49-F238E27FC236}">
                <a16:creationId xmlns:a16="http://schemas.microsoft.com/office/drawing/2014/main" id="{25947370-2FAB-5747-B4CF-DAD7D126A203}"/>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Tree>
    <p:extLst>
      <p:ext uri="{BB962C8B-B14F-4D97-AF65-F5344CB8AC3E}">
        <p14:creationId xmlns:p14="http://schemas.microsoft.com/office/powerpoint/2010/main" val="188234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1 1 1 1" preserve="1" userDrawn="1">
  <p:cSld name="Comparison 5">
    <p:spTree>
      <p:nvGrpSpPr>
        <p:cNvPr id="1" name="Shape 183"/>
        <p:cNvGrpSpPr/>
        <p:nvPr/>
      </p:nvGrpSpPr>
      <p:grpSpPr>
        <a:xfrm>
          <a:off x="0" y="0"/>
          <a:ext cx="0" cy="0"/>
          <a:chOff x="0" y="0"/>
          <a:chExt cx="0" cy="0"/>
        </a:xfrm>
      </p:grpSpPr>
      <p:sp>
        <p:nvSpPr>
          <p:cNvPr id="184" name="Google Shape;184;p38"/>
          <p:cNvSpPr/>
          <p:nvPr/>
        </p:nvSpPr>
        <p:spPr>
          <a:xfrm>
            <a:off x="100" y="784625"/>
            <a:ext cx="9144000" cy="43590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8"/>
          <p:cNvSpPr/>
          <p:nvPr/>
        </p:nvSpPr>
        <p:spPr>
          <a:xfrm>
            <a:off x="3063250" y="784625"/>
            <a:ext cx="3017700" cy="43590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8"/>
          <p:cNvSpPr/>
          <p:nvPr/>
        </p:nvSpPr>
        <p:spPr>
          <a:xfrm>
            <a:off x="0" y="4617275"/>
            <a:ext cx="9144000" cy="526200"/>
          </a:xfrm>
          <a:prstGeom prst="rect">
            <a:avLst/>
          </a:prstGeom>
          <a:solidFill>
            <a:srgbClr val="E6B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3F8F3EC6-F66A-704F-A123-E5C800DDF5A7}"/>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1" name="Text Placeholder 2">
            <a:extLst>
              <a:ext uri="{FF2B5EF4-FFF2-40B4-BE49-F238E27FC236}">
                <a16:creationId xmlns:a16="http://schemas.microsoft.com/office/drawing/2014/main" id="{7BB67E0B-C1AD-2C4D-9BB1-9F844F76F974}"/>
              </a:ext>
            </a:extLst>
          </p:cNvPr>
          <p:cNvSpPr>
            <a:spLocks noGrp="1"/>
          </p:cNvSpPr>
          <p:nvPr>
            <p:ph type="body" sz="quarter" idx="13"/>
          </p:nvPr>
        </p:nvSpPr>
        <p:spPr>
          <a:xfrm>
            <a:off x="234176" y="967411"/>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2">
            <a:extLst>
              <a:ext uri="{FF2B5EF4-FFF2-40B4-BE49-F238E27FC236}">
                <a16:creationId xmlns:a16="http://schemas.microsoft.com/office/drawing/2014/main" id="{4455F6A2-463F-7143-A2A2-FEB6A5EDF961}"/>
              </a:ext>
            </a:extLst>
          </p:cNvPr>
          <p:cNvSpPr>
            <a:spLocks noGrp="1"/>
          </p:cNvSpPr>
          <p:nvPr>
            <p:ph type="body" sz="quarter" idx="14"/>
          </p:nvPr>
        </p:nvSpPr>
        <p:spPr>
          <a:xfrm>
            <a:off x="3297326" y="983979"/>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2">
            <a:extLst>
              <a:ext uri="{FF2B5EF4-FFF2-40B4-BE49-F238E27FC236}">
                <a16:creationId xmlns:a16="http://schemas.microsoft.com/office/drawing/2014/main" id="{6F76D71D-6857-3542-9958-FAF33A7FED11}"/>
              </a:ext>
            </a:extLst>
          </p:cNvPr>
          <p:cNvSpPr>
            <a:spLocks noGrp="1"/>
          </p:cNvSpPr>
          <p:nvPr>
            <p:ph type="body" sz="quarter" idx="15"/>
          </p:nvPr>
        </p:nvSpPr>
        <p:spPr>
          <a:xfrm>
            <a:off x="6315026" y="967411"/>
            <a:ext cx="2548781" cy="824948"/>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2">
            <a:extLst>
              <a:ext uri="{FF2B5EF4-FFF2-40B4-BE49-F238E27FC236}">
                <a16:creationId xmlns:a16="http://schemas.microsoft.com/office/drawing/2014/main" id="{8C753790-5C12-E04D-AB4D-56C3FECEE86E}"/>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Tree>
    <p:extLst>
      <p:ext uri="{BB962C8B-B14F-4D97-AF65-F5344CB8AC3E}">
        <p14:creationId xmlns:p14="http://schemas.microsoft.com/office/powerpoint/2010/main" val="121996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2" preserve="1" userDrawn="1">
  <p:cSld name="3_Custom Layout 2">
    <p:spTree>
      <p:nvGrpSpPr>
        <p:cNvPr id="1" name="Shape 210"/>
        <p:cNvGrpSpPr/>
        <p:nvPr/>
      </p:nvGrpSpPr>
      <p:grpSpPr>
        <a:xfrm>
          <a:off x="0" y="0"/>
          <a:ext cx="0" cy="0"/>
          <a:chOff x="0" y="0"/>
          <a:chExt cx="0" cy="0"/>
        </a:xfrm>
      </p:grpSpPr>
      <p:sp>
        <p:nvSpPr>
          <p:cNvPr id="211" name="Google Shape;211;p42"/>
          <p:cNvSpPr/>
          <p:nvPr/>
        </p:nvSpPr>
        <p:spPr>
          <a:xfrm>
            <a:off x="6722200" y="0"/>
            <a:ext cx="24219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12">
            <a:extLst>
              <a:ext uri="{FF2B5EF4-FFF2-40B4-BE49-F238E27FC236}">
                <a16:creationId xmlns:a16="http://schemas.microsoft.com/office/drawing/2014/main" id="{838401F3-FE7D-1243-8AC2-358C8BD8D905}"/>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7" name="Text Placeholder 2">
            <a:extLst>
              <a:ext uri="{FF2B5EF4-FFF2-40B4-BE49-F238E27FC236}">
                <a16:creationId xmlns:a16="http://schemas.microsoft.com/office/drawing/2014/main" id="{46F0BDE6-93A1-B44D-8F29-D8885C9C2951}"/>
              </a:ext>
            </a:extLst>
          </p:cNvPr>
          <p:cNvSpPr>
            <a:spLocks noGrp="1"/>
          </p:cNvSpPr>
          <p:nvPr>
            <p:ph type="body" sz="quarter" idx="10"/>
          </p:nvPr>
        </p:nvSpPr>
        <p:spPr>
          <a:xfrm>
            <a:off x="457201" y="974035"/>
            <a:ext cx="5875506"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186;p38">
            <a:extLst>
              <a:ext uri="{FF2B5EF4-FFF2-40B4-BE49-F238E27FC236}">
                <a16:creationId xmlns:a16="http://schemas.microsoft.com/office/drawing/2014/main" id="{707FE2C9-AD72-2247-A89E-E28555D0EA1A}"/>
              </a:ext>
            </a:extLst>
          </p:cNvPr>
          <p:cNvSpPr/>
          <p:nvPr userDrawn="1"/>
        </p:nvSpPr>
        <p:spPr>
          <a:xfrm>
            <a:off x="0" y="4617275"/>
            <a:ext cx="9144000" cy="526200"/>
          </a:xfrm>
          <a:prstGeom prst="rect">
            <a:avLst/>
          </a:prstGeom>
          <a:solidFill>
            <a:srgbClr val="E6B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EF2EE727-3B28-D640-92BE-2246C8E8A56D}"/>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197202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2" preserve="1" userDrawn="1">
  <p:cSld name="3_Custom Layout 2">
    <p:spTree>
      <p:nvGrpSpPr>
        <p:cNvPr id="1" name="Shape 210"/>
        <p:cNvGrpSpPr/>
        <p:nvPr/>
      </p:nvGrpSpPr>
      <p:grpSpPr>
        <a:xfrm>
          <a:off x="0" y="0"/>
          <a:ext cx="0" cy="0"/>
          <a:chOff x="0" y="0"/>
          <a:chExt cx="0" cy="0"/>
        </a:xfrm>
      </p:grpSpPr>
      <p:sp>
        <p:nvSpPr>
          <p:cNvPr id="211" name="Google Shape;211;p42"/>
          <p:cNvSpPr/>
          <p:nvPr/>
        </p:nvSpPr>
        <p:spPr>
          <a:xfrm>
            <a:off x="6722200" y="0"/>
            <a:ext cx="24219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2"/>
          <p:cNvSpPr/>
          <p:nvPr/>
        </p:nvSpPr>
        <p:spPr>
          <a:xfrm>
            <a:off x="0" y="4617275"/>
            <a:ext cx="9144000" cy="526200"/>
          </a:xfrm>
          <a:prstGeom prst="rect">
            <a:avLst/>
          </a:prstGeom>
          <a:solidFill>
            <a:srgbClr val="AF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22FD3AE0-9CEB-7C49-94D7-5A0AC6B4DFF5}"/>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8" name="Text Placeholder 12">
            <a:extLst>
              <a:ext uri="{FF2B5EF4-FFF2-40B4-BE49-F238E27FC236}">
                <a16:creationId xmlns:a16="http://schemas.microsoft.com/office/drawing/2014/main" id="{BF3D6B14-58B6-3A4B-9755-FC3E88F3575B}"/>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0" name="Text Placeholder 2">
            <a:extLst>
              <a:ext uri="{FF2B5EF4-FFF2-40B4-BE49-F238E27FC236}">
                <a16:creationId xmlns:a16="http://schemas.microsoft.com/office/drawing/2014/main" id="{242470FA-75CD-1B43-99DD-808AF110DB67}"/>
              </a:ext>
            </a:extLst>
          </p:cNvPr>
          <p:cNvSpPr>
            <a:spLocks noGrp="1"/>
          </p:cNvSpPr>
          <p:nvPr>
            <p:ph type="body" sz="quarter" idx="10"/>
          </p:nvPr>
        </p:nvSpPr>
        <p:spPr>
          <a:xfrm>
            <a:off x="457201" y="974035"/>
            <a:ext cx="5875506"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12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1 3" userDrawn="1">
  <p:cSld name="2_Custom Layout_1_3">
    <p:spTree>
      <p:nvGrpSpPr>
        <p:cNvPr id="1" name="Shape 240"/>
        <p:cNvGrpSpPr/>
        <p:nvPr/>
      </p:nvGrpSpPr>
      <p:grpSpPr>
        <a:xfrm>
          <a:off x="0" y="0"/>
          <a:ext cx="0" cy="0"/>
          <a:chOff x="0" y="0"/>
          <a:chExt cx="0" cy="0"/>
        </a:xfrm>
      </p:grpSpPr>
      <p:sp>
        <p:nvSpPr>
          <p:cNvPr id="241" name="Google Shape;241;p47"/>
          <p:cNvSpPr/>
          <p:nvPr userDrawn="1"/>
        </p:nvSpPr>
        <p:spPr>
          <a:xfrm>
            <a:off x="4602175" y="0"/>
            <a:ext cx="454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7"/>
          <p:cNvSpPr/>
          <p:nvPr/>
        </p:nvSpPr>
        <p:spPr>
          <a:xfrm>
            <a:off x="0" y="4617275"/>
            <a:ext cx="9144000" cy="526200"/>
          </a:xfrm>
          <a:prstGeom prst="rect">
            <a:avLst/>
          </a:prstGeom>
          <a:solidFill>
            <a:srgbClr val="AF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E1194025-293E-8344-8B60-1EB6A82FC44C}"/>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0" name="Text Placeholder 12">
            <a:extLst>
              <a:ext uri="{FF2B5EF4-FFF2-40B4-BE49-F238E27FC236}">
                <a16:creationId xmlns:a16="http://schemas.microsoft.com/office/drawing/2014/main" id="{F06059E0-1FDF-EE41-A6F0-4440B8398EBA}"/>
              </a:ext>
            </a:extLst>
          </p:cNvPr>
          <p:cNvSpPr>
            <a:spLocks noGrp="1"/>
          </p:cNvSpPr>
          <p:nvPr>
            <p:ph type="body" sz="quarter" idx="12" hasCustomPrompt="1"/>
          </p:nvPr>
        </p:nvSpPr>
        <p:spPr>
          <a:xfrm>
            <a:off x="457200"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12" name="Text Placeholder 12">
            <a:extLst>
              <a:ext uri="{FF2B5EF4-FFF2-40B4-BE49-F238E27FC236}">
                <a16:creationId xmlns:a16="http://schemas.microsoft.com/office/drawing/2014/main" id="{5F413A2D-03AF-1C48-B661-AE33BE68ED1D}"/>
              </a:ext>
            </a:extLst>
          </p:cNvPr>
          <p:cNvSpPr>
            <a:spLocks noGrp="1"/>
          </p:cNvSpPr>
          <p:nvPr>
            <p:ph type="body" sz="quarter" idx="13" hasCustomPrompt="1"/>
          </p:nvPr>
        </p:nvSpPr>
        <p:spPr>
          <a:xfrm>
            <a:off x="4880112"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9" name="Text Placeholder 2">
            <a:extLst>
              <a:ext uri="{FF2B5EF4-FFF2-40B4-BE49-F238E27FC236}">
                <a16:creationId xmlns:a16="http://schemas.microsoft.com/office/drawing/2014/main" id="{D235246B-C789-D945-83E9-682A57DD4E87}"/>
              </a:ext>
            </a:extLst>
          </p:cNvPr>
          <p:cNvSpPr>
            <a:spLocks noGrp="1"/>
          </p:cNvSpPr>
          <p:nvPr>
            <p:ph type="body" sz="quarter" idx="10"/>
          </p:nvPr>
        </p:nvSpPr>
        <p:spPr>
          <a:xfrm>
            <a:off x="457201"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A6FB75F9-91B3-4440-8788-6BD7878F059D}"/>
              </a:ext>
            </a:extLst>
          </p:cNvPr>
          <p:cNvSpPr>
            <a:spLocks noGrp="1"/>
          </p:cNvSpPr>
          <p:nvPr>
            <p:ph type="body" sz="quarter" idx="14"/>
          </p:nvPr>
        </p:nvSpPr>
        <p:spPr>
          <a:xfrm>
            <a:off x="4880112"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1 3" preserve="1" userDrawn="1">
  <p:cSld name="3_Custom Layout 1 3">
    <p:spTree>
      <p:nvGrpSpPr>
        <p:cNvPr id="1" name="Shape 240"/>
        <p:cNvGrpSpPr/>
        <p:nvPr/>
      </p:nvGrpSpPr>
      <p:grpSpPr>
        <a:xfrm>
          <a:off x="0" y="0"/>
          <a:ext cx="0" cy="0"/>
          <a:chOff x="0" y="0"/>
          <a:chExt cx="0" cy="0"/>
        </a:xfrm>
      </p:grpSpPr>
      <p:sp>
        <p:nvSpPr>
          <p:cNvPr id="241" name="Google Shape;241;p47"/>
          <p:cNvSpPr/>
          <p:nvPr/>
        </p:nvSpPr>
        <p:spPr>
          <a:xfrm>
            <a:off x="4602175" y="0"/>
            <a:ext cx="454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41">
            <a:extLst>
              <a:ext uri="{FF2B5EF4-FFF2-40B4-BE49-F238E27FC236}">
                <a16:creationId xmlns:a16="http://schemas.microsoft.com/office/drawing/2014/main" id="{CC7A3850-C898-EF47-A81C-8DACCC635E7A}"/>
              </a:ext>
            </a:extLst>
          </p:cNvPr>
          <p:cNvSpPr/>
          <p:nvPr userDrawn="1"/>
        </p:nvSpPr>
        <p:spPr>
          <a:xfrm>
            <a:off x="0" y="4617275"/>
            <a:ext cx="9144000" cy="526200"/>
          </a:xfrm>
          <a:prstGeom prst="rect">
            <a:avLst/>
          </a:prstGeom>
          <a:solidFill>
            <a:srgbClr val="147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BD2CEA7C-81F4-9341-865D-AAECE0CA6A76}"/>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2" name="Text Placeholder 12">
            <a:extLst>
              <a:ext uri="{FF2B5EF4-FFF2-40B4-BE49-F238E27FC236}">
                <a16:creationId xmlns:a16="http://schemas.microsoft.com/office/drawing/2014/main" id="{493F5273-B4D7-C647-ABC6-BB81E503D56E}"/>
              </a:ext>
            </a:extLst>
          </p:cNvPr>
          <p:cNvSpPr>
            <a:spLocks noGrp="1"/>
          </p:cNvSpPr>
          <p:nvPr>
            <p:ph type="body" sz="quarter" idx="12" hasCustomPrompt="1"/>
          </p:nvPr>
        </p:nvSpPr>
        <p:spPr>
          <a:xfrm>
            <a:off x="457200"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14" name="Text Placeholder 12">
            <a:extLst>
              <a:ext uri="{FF2B5EF4-FFF2-40B4-BE49-F238E27FC236}">
                <a16:creationId xmlns:a16="http://schemas.microsoft.com/office/drawing/2014/main" id="{9853314B-F9A3-FA47-B0F1-DB501A45A15B}"/>
              </a:ext>
            </a:extLst>
          </p:cNvPr>
          <p:cNvSpPr>
            <a:spLocks noGrp="1"/>
          </p:cNvSpPr>
          <p:nvPr>
            <p:ph type="body" sz="quarter" idx="13" hasCustomPrompt="1"/>
          </p:nvPr>
        </p:nvSpPr>
        <p:spPr>
          <a:xfrm>
            <a:off x="4880112"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9" name="Text Placeholder 2">
            <a:extLst>
              <a:ext uri="{FF2B5EF4-FFF2-40B4-BE49-F238E27FC236}">
                <a16:creationId xmlns:a16="http://schemas.microsoft.com/office/drawing/2014/main" id="{5580A4E5-D5FB-6B4F-A58B-F78BB7F26298}"/>
              </a:ext>
            </a:extLst>
          </p:cNvPr>
          <p:cNvSpPr>
            <a:spLocks noGrp="1"/>
          </p:cNvSpPr>
          <p:nvPr>
            <p:ph type="body" sz="quarter" idx="10"/>
          </p:nvPr>
        </p:nvSpPr>
        <p:spPr>
          <a:xfrm>
            <a:off x="457201"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E5B62805-BF67-6441-8C87-382CC1D4C598}"/>
              </a:ext>
            </a:extLst>
          </p:cNvPr>
          <p:cNvSpPr>
            <a:spLocks noGrp="1"/>
          </p:cNvSpPr>
          <p:nvPr>
            <p:ph type="body" sz="quarter" idx="14"/>
          </p:nvPr>
        </p:nvSpPr>
        <p:spPr>
          <a:xfrm>
            <a:off x="4880112"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46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1 3" preserve="1" userDrawn="1">
  <p:cSld name="3_Custom Layout 1 3">
    <p:spTree>
      <p:nvGrpSpPr>
        <p:cNvPr id="1" name="Shape 240"/>
        <p:cNvGrpSpPr/>
        <p:nvPr/>
      </p:nvGrpSpPr>
      <p:grpSpPr>
        <a:xfrm>
          <a:off x="0" y="0"/>
          <a:ext cx="0" cy="0"/>
          <a:chOff x="0" y="0"/>
          <a:chExt cx="0" cy="0"/>
        </a:xfrm>
      </p:grpSpPr>
      <p:sp>
        <p:nvSpPr>
          <p:cNvPr id="241" name="Google Shape;241;p47"/>
          <p:cNvSpPr/>
          <p:nvPr/>
        </p:nvSpPr>
        <p:spPr>
          <a:xfrm>
            <a:off x="4602175" y="0"/>
            <a:ext cx="454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 Placeholder 12">
            <a:extLst>
              <a:ext uri="{FF2B5EF4-FFF2-40B4-BE49-F238E27FC236}">
                <a16:creationId xmlns:a16="http://schemas.microsoft.com/office/drawing/2014/main" id="{493F5273-B4D7-C647-ABC6-BB81E503D56E}"/>
              </a:ext>
            </a:extLst>
          </p:cNvPr>
          <p:cNvSpPr>
            <a:spLocks noGrp="1"/>
          </p:cNvSpPr>
          <p:nvPr>
            <p:ph type="body" sz="quarter" idx="12" hasCustomPrompt="1"/>
          </p:nvPr>
        </p:nvSpPr>
        <p:spPr>
          <a:xfrm>
            <a:off x="457200"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14" name="Text Placeholder 12">
            <a:extLst>
              <a:ext uri="{FF2B5EF4-FFF2-40B4-BE49-F238E27FC236}">
                <a16:creationId xmlns:a16="http://schemas.microsoft.com/office/drawing/2014/main" id="{9853314B-F9A3-FA47-B0F1-DB501A45A15B}"/>
              </a:ext>
            </a:extLst>
          </p:cNvPr>
          <p:cNvSpPr>
            <a:spLocks noGrp="1"/>
          </p:cNvSpPr>
          <p:nvPr>
            <p:ph type="body" sz="quarter" idx="13" hasCustomPrompt="1"/>
          </p:nvPr>
        </p:nvSpPr>
        <p:spPr>
          <a:xfrm>
            <a:off x="4880112"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9" name="Text Placeholder 2">
            <a:extLst>
              <a:ext uri="{FF2B5EF4-FFF2-40B4-BE49-F238E27FC236}">
                <a16:creationId xmlns:a16="http://schemas.microsoft.com/office/drawing/2014/main" id="{5580A4E5-D5FB-6B4F-A58B-F78BB7F26298}"/>
              </a:ext>
            </a:extLst>
          </p:cNvPr>
          <p:cNvSpPr>
            <a:spLocks noGrp="1"/>
          </p:cNvSpPr>
          <p:nvPr>
            <p:ph type="body" sz="quarter" idx="10"/>
          </p:nvPr>
        </p:nvSpPr>
        <p:spPr>
          <a:xfrm>
            <a:off x="457201"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E5B62805-BF67-6441-8C87-382CC1D4C598}"/>
              </a:ext>
            </a:extLst>
          </p:cNvPr>
          <p:cNvSpPr>
            <a:spLocks noGrp="1"/>
          </p:cNvSpPr>
          <p:nvPr>
            <p:ph type="body" sz="quarter" idx="14"/>
          </p:nvPr>
        </p:nvSpPr>
        <p:spPr>
          <a:xfrm>
            <a:off x="4880112"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Google Shape;150;p33">
            <a:extLst>
              <a:ext uri="{FF2B5EF4-FFF2-40B4-BE49-F238E27FC236}">
                <a16:creationId xmlns:a16="http://schemas.microsoft.com/office/drawing/2014/main" id="{0CE34DF6-82BD-534E-84A9-FE1B3B9D9E8B}"/>
              </a:ext>
            </a:extLst>
          </p:cNvPr>
          <p:cNvSpPr/>
          <p:nvPr userDrawn="1"/>
        </p:nvSpPr>
        <p:spPr>
          <a:xfrm>
            <a:off x="0" y="4617275"/>
            <a:ext cx="9144000" cy="526200"/>
          </a:xfrm>
          <a:prstGeom prst="rect">
            <a:avLst/>
          </a:prstGeom>
          <a:solidFill>
            <a:srgbClr val="00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BD2CEA7C-81F4-9341-865D-AAECE0CA6A76}"/>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3502970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1 3 1 1 1" preserve="1" userDrawn="1">
  <p:cSld name="3_Custom Layout 1 3 1 1 1">
    <p:spTree>
      <p:nvGrpSpPr>
        <p:cNvPr id="1" name="Shape 258"/>
        <p:cNvGrpSpPr/>
        <p:nvPr/>
      </p:nvGrpSpPr>
      <p:grpSpPr>
        <a:xfrm>
          <a:off x="0" y="0"/>
          <a:ext cx="0" cy="0"/>
          <a:chOff x="0" y="0"/>
          <a:chExt cx="0" cy="0"/>
        </a:xfrm>
      </p:grpSpPr>
      <p:sp>
        <p:nvSpPr>
          <p:cNvPr id="259" name="Google Shape;259;p50"/>
          <p:cNvSpPr/>
          <p:nvPr/>
        </p:nvSpPr>
        <p:spPr>
          <a:xfrm>
            <a:off x="4602175" y="0"/>
            <a:ext cx="454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12">
            <a:extLst>
              <a:ext uri="{FF2B5EF4-FFF2-40B4-BE49-F238E27FC236}">
                <a16:creationId xmlns:a16="http://schemas.microsoft.com/office/drawing/2014/main" id="{85FD20F1-F2D1-884C-A1A5-1B7388777A0C}"/>
              </a:ext>
            </a:extLst>
          </p:cNvPr>
          <p:cNvSpPr>
            <a:spLocks noGrp="1"/>
          </p:cNvSpPr>
          <p:nvPr>
            <p:ph type="body" sz="quarter" idx="12" hasCustomPrompt="1"/>
          </p:nvPr>
        </p:nvSpPr>
        <p:spPr>
          <a:xfrm>
            <a:off x="457200"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12" name="Text Placeholder 12">
            <a:extLst>
              <a:ext uri="{FF2B5EF4-FFF2-40B4-BE49-F238E27FC236}">
                <a16:creationId xmlns:a16="http://schemas.microsoft.com/office/drawing/2014/main" id="{0C6EE6CD-8C84-3C41-92B1-E101766F85A7}"/>
              </a:ext>
            </a:extLst>
          </p:cNvPr>
          <p:cNvSpPr>
            <a:spLocks noGrp="1"/>
          </p:cNvSpPr>
          <p:nvPr>
            <p:ph type="body" sz="quarter" idx="13" hasCustomPrompt="1"/>
          </p:nvPr>
        </p:nvSpPr>
        <p:spPr>
          <a:xfrm>
            <a:off x="4880112" y="386868"/>
            <a:ext cx="3935896" cy="296863"/>
          </a:xfrm>
        </p:spPr>
        <p:txBody>
          <a:bodyPr/>
          <a:lstStyle>
            <a:lvl1pPr marL="114300" indent="0">
              <a:buNone/>
              <a:defRPr sz="1600" b="1">
                <a:solidFill>
                  <a:schemeClr val="accent1"/>
                </a:solidFill>
              </a:defRPr>
            </a:lvl1pPr>
          </a:lstStyle>
          <a:p>
            <a:pPr lvl="0"/>
            <a:r>
              <a:rPr lang="en-US"/>
              <a:t>Title of slide here</a:t>
            </a:r>
          </a:p>
        </p:txBody>
      </p:sp>
      <p:sp>
        <p:nvSpPr>
          <p:cNvPr id="9" name="Google Shape;224;p44">
            <a:extLst>
              <a:ext uri="{FF2B5EF4-FFF2-40B4-BE49-F238E27FC236}">
                <a16:creationId xmlns:a16="http://schemas.microsoft.com/office/drawing/2014/main" id="{E1B65DE9-4254-564B-AEA1-79D1FF886F6F}"/>
              </a:ext>
            </a:extLst>
          </p:cNvPr>
          <p:cNvSpPr/>
          <p:nvPr userDrawn="1"/>
        </p:nvSpPr>
        <p:spPr>
          <a:xfrm>
            <a:off x="0" y="4617275"/>
            <a:ext cx="9144000" cy="526200"/>
          </a:xfrm>
          <a:prstGeom prst="rect">
            <a:avLst/>
          </a:prstGeom>
          <a:solidFill>
            <a:srgbClr val="602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a:extLst>
              <a:ext uri="{FF2B5EF4-FFF2-40B4-BE49-F238E27FC236}">
                <a16:creationId xmlns:a16="http://schemas.microsoft.com/office/drawing/2014/main" id="{007081C9-D91A-134E-A288-F3A640037C4B}"/>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5" name="Text Placeholder 2">
            <a:extLst>
              <a:ext uri="{FF2B5EF4-FFF2-40B4-BE49-F238E27FC236}">
                <a16:creationId xmlns:a16="http://schemas.microsoft.com/office/drawing/2014/main" id="{5CDC53CE-6D05-EF44-9F37-36865B0B5464}"/>
              </a:ext>
            </a:extLst>
          </p:cNvPr>
          <p:cNvSpPr>
            <a:spLocks noGrp="1"/>
          </p:cNvSpPr>
          <p:nvPr>
            <p:ph type="body" sz="quarter" idx="10"/>
          </p:nvPr>
        </p:nvSpPr>
        <p:spPr>
          <a:xfrm>
            <a:off x="457201"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CF721DF6-06CE-6942-9901-47601119D971}"/>
              </a:ext>
            </a:extLst>
          </p:cNvPr>
          <p:cNvSpPr>
            <a:spLocks noGrp="1"/>
          </p:cNvSpPr>
          <p:nvPr>
            <p:ph type="body" sz="quarter" idx="14"/>
          </p:nvPr>
        </p:nvSpPr>
        <p:spPr>
          <a:xfrm>
            <a:off x="4880112" y="974035"/>
            <a:ext cx="3935895"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48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2" preserve="1" userDrawn="1">
  <p:cSld name="Single Column 2">
    <p:spTree>
      <p:nvGrpSpPr>
        <p:cNvPr id="1" name="Shape 84"/>
        <p:cNvGrpSpPr/>
        <p:nvPr/>
      </p:nvGrpSpPr>
      <p:grpSpPr>
        <a:xfrm>
          <a:off x="0" y="0"/>
          <a:ext cx="0" cy="0"/>
          <a:chOff x="0" y="0"/>
          <a:chExt cx="0" cy="0"/>
        </a:xfrm>
      </p:grpSpPr>
      <p:sp>
        <p:nvSpPr>
          <p:cNvPr id="3" name="Text Placeholder 2">
            <a:extLst>
              <a:ext uri="{FF2B5EF4-FFF2-40B4-BE49-F238E27FC236}">
                <a16:creationId xmlns:a16="http://schemas.microsoft.com/office/drawing/2014/main" id="{D840DFBF-8AFF-F84F-A3B8-B05E26D4CCF4}"/>
              </a:ext>
            </a:extLst>
          </p:cNvPr>
          <p:cNvSpPr>
            <a:spLocks noGrp="1"/>
          </p:cNvSpPr>
          <p:nvPr>
            <p:ph type="body" sz="quarter" idx="10"/>
          </p:nvPr>
        </p:nvSpPr>
        <p:spPr>
          <a:xfrm>
            <a:off x="457200" y="974035"/>
            <a:ext cx="8278813"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a:extLst>
              <a:ext uri="{FF2B5EF4-FFF2-40B4-BE49-F238E27FC236}">
                <a16:creationId xmlns:a16="http://schemas.microsoft.com/office/drawing/2014/main" id="{F77564E8-2EDF-0646-B8B3-7049C408944D}"/>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1" name="Google Shape;179;p37">
            <a:extLst>
              <a:ext uri="{FF2B5EF4-FFF2-40B4-BE49-F238E27FC236}">
                <a16:creationId xmlns:a16="http://schemas.microsoft.com/office/drawing/2014/main" id="{99A406B3-8001-9642-AA00-DDCA3A203A95}"/>
              </a:ext>
            </a:extLst>
          </p:cNvPr>
          <p:cNvSpPr/>
          <p:nvPr userDrawn="1"/>
        </p:nvSpPr>
        <p:spPr>
          <a:xfrm>
            <a:off x="0" y="4617275"/>
            <a:ext cx="9144000" cy="526200"/>
          </a:xfrm>
          <a:prstGeom prst="rect">
            <a:avLst/>
          </a:prstGeom>
          <a:solidFill>
            <a:srgbClr val="147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9EBE4246-4C6C-4E49-8DBE-082F9AE34C53}"/>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709114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id 6" userDrawn="1">
  <p:cSld name="Solid 6">
    <p:spTree>
      <p:nvGrpSpPr>
        <p:cNvPr id="1" name="Shape 71"/>
        <p:cNvGrpSpPr/>
        <p:nvPr/>
      </p:nvGrpSpPr>
      <p:grpSpPr>
        <a:xfrm>
          <a:off x="0" y="0"/>
          <a:ext cx="0" cy="0"/>
          <a:chOff x="0" y="0"/>
          <a:chExt cx="0" cy="0"/>
        </a:xfrm>
      </p:grpSpPr>
      <p:sp>
        <p:nvSpPr>
          <p:cNvPr id="72" name="Google Shape;72;p17"/>
          <p:cNvSpPr/>
          <p:nvPr/>
        </p:nvSpPr>
        <p:spPr>
          <a:xfrm>
            <a:off x="-22950" y="-37700"/>
            <a:ext cx="9189900" cy="5212200"/>
          </a:xfrm>
          <a:prstGeom prst="rect">
            <a:avLst/>
          </a:prstGeom>
          <a:solidFill>
            <a:srgbClr val="602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98F3763B-BF44-9E4D-AF3C-0A1E7B4351DA}"/>
              </a:ext>
            </a:extLst>
          </p:cNvPr>
          <p:cNvSpPr>
            <a:spLocks noGrp="1"/>
          </p:cNvSpPr>
          <p:nvPr>
            <p:ph type="body" sz="quarter" idx="10"/>
          </p:nvPr>
        </p:nvSpPr>
        <p:spPr>
          <a:xfrm>
            <a:off x="1728788" y="1898650"/>
            <a:ext cx="5686425" cy="1082675"/>
          </a:xfrm>
        </p:spPr>
        <p:txBody>
          <a:bodyPr/>
          <a:lstStyle>
            <a:lvl1pPr marL="114300" indent="0" algn="ctr">
              <a:buNone/>
              <a:defRPr sz="3200"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15379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olid 9" userDrawn="1">
  <p:cSld name="Solid 9">
    <p:spTree>
      <p:nvGrpSpPr>
        <p:cNvPr id="1" name="Shape 77"/>
        <p:cNvGrpSpPr/>
        <p:nvPr/>
      </p:nvGrpSpPr>
      <p:grpSpPr>
        <a:xfrm>
          <a:off x="0" y="0"/>
          <a:ext cx="0" cy="0"/>
          <a:chOff x="0" y="0"/>
          <a:chExt cx="0" cy="0"/>
        </a:xfrm>
      </p:grpSpPr>
      <p:sp>
        <p:nvSpPr>
          <p:cNvPr id="78" name="Google Shape;78;p20"/>
          <p:cNvSpPr/>
          <p:nvPr/>
        </p:nvSpPr>
        <p:spPr>
          <a:xfrm>
            <a:off x="-22950" y="-37700"/>
            <a:ext cx="9189900" cy="5212200"/>
          </a:xfrm>
          <a:prstGeom prst="rect">
            <a:avLst/>
          </a:prstGeom>
          <a:solidFill>
            <a:srgbClr val="005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7242831C-70AC-FE4F-8C34-B090733CDE95}"/>
              </a:ext>
            </a:extLst>
          </p:cNvPr>
          <p:cNvSpPr>
            <a:spLocks noGrp="1"/>
          </p:cNvSpPr>
          <p:nvPr>
            <p:ph type="body" sz="quarter" idx="10"/>
          </p:nvPr>
        </p:nvSpPr>
        <p:spPr>
          <a:xfrm>
            <a:off x="1728788" y="1898650"/>
            <a:ext cx="5686425" cy="1082675"/>
          </a:xfrm>
        </p:spPr>
        <p:txBody>
          <a:bodyPr/>
          <a:lstStyle>
            <a:lvl1pPr marL="114300" indent="0" algn="ctr">
              <a:buNone/>
              <a:defRPr sz="3200"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137332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Custom Layout 2 1 1 1" userDrawn="1">
  <p:cSld name="2_Custom Layout 2 1 1 1">
    <p:spTree>
      <p:nvGrpSpPr>
        <p:cNvPr id="1" name="Shape 228"/>
        <p:cNvGrpSpPr/>
        <p:nvPr/>
      </p:nvGrpSpPr>
      <p:grpSpPr>
        <a:xfrm>
          <a:off x="0" y="0"/>
          <a:ext cx="0" cy="0"/>
          <a:chOff x="0" y="0"/>
          <a:chExt cx="0" cy="0"/>
        </a:xfrm>
      </p:grpSpPr>
      <p:sp>
        <p:nvSpPr>
          <p:cNvPr id="229" name="Google Shape;229;p45"/>
          <p:cNvSpPr/>
          <p:nvPr/>
        </p:nvSpPr>
        <p:spPr>
          <a:xfrm>
            <a:off x="6722200" y="0"/>
            <a:ext cx="24219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5"/>
          <p:cNvSpPr/>
          <p:nvPr/>
        </p:nvSpPr>
        <p:spPr>
          <a:xfrm>
            <a:off x="0" y="4617275"/>
            <a:ext cx="9144000" cy="526200"/>
          </a:xfrm>
          <a:prstGeom prst="rect">
            <a:avLst/>
          </a:prstGeom>
          <a:solidFill>
            <a:srgbClr val="005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938E6BF5-C57F-2840-9433-6AAE0F91EC1F}"/>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8" name="Text Placeholder 12">
            <a:extLst>
              <a:ext uri="{FF2B5EF4-FFF2-40B4-BE49-F238E27FC236}">
                <a16:creationId xmlns:a16="http://schemas.microsoft.com/office/drawing/2014/main" id="{4B551EE2-961A-CF47-B2CE-41B8B0CDE05B}"/>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0" name="Text Placeholder 2">
            <a:extLst>
              <a:ext uri="{FF2B5EF4-FFF2-40B4-BE49-F238E27FC236}">
                <a16:creationId xmlns:a16="http://schemas.microsoft.com/office/drawing/2014/main" id="{1AE61709-1DA4-8547-9F09-EE048E097C28}"/>
              </a:ext>
            </a:extLst>
          </p:cNvPr>
          <p:cNvSpPr>
            <a:spLocks noGrp="1"/>
          </p:cNvSpPr>
          <p:nvPr>
            <p:ph type="body" sz="quarter" idx="10"/>
          </p:nvPr>
        </p:nvSpPr>
        <p:spPr>
          <a:xfrm>
            <a:off x="457201" y="974035"/>
            <a:ext cx="5875506"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676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lid 7" preserve="1" userDrawn="1">
  <p:cSld name="1_Solid 7">
    <p:bg>
      <p:bgPr>
        <a:solidFill>
          <a:schemeClr val="accent2"/>
        </a:solidFill>
        <a:effectLst/>
      </p:bgPr>
    </p:bg>
    <p:spTree>
      <p:nvGrpSpPr>
        <p:cNvPr id="1" name="Shape 73"/>
        <p:cNvGrpSpPr/>
        <p:nvPr/>
      </p:nvGrpSpPr>
      <p:grpSpPr>
        <a:xfrm>
          <a:off x="0" y="0"/>
          <a:ext cx="0" cy="0"/>
          <a:chOff x="0" y="0"/>
          <a:chExt cx="0" cy="0"/>
        </a:xfrm>
      </p:grpSpPr>
      <p:sp>
        <p:nvSpPr>
          <p:cNvPr id="4" name="Text Placeholder 3">
            <a:extLst>
              <a:ext uri="{FF2B5EF4-FFF2-40B4-BE49-F238E27FC236}">
                <a16:creationId xmlns:a16="http://schemas.microsoft.com/office/drawing/2014/main" id="{09C95A8B-1434-AC47-9F34-CDD64CCB30B2}"/>
              </a:ext>
            </a:extLst>
          </p:cNvPr>
          <p:cNvSpPr>
            <a:spLocks noGrp="1"/>
          </p:cNvSpPr>
          <p:nvPr>
            <p:ph type="body" sz="quarter" idx="10"/>
          </p:nvPr>
        </p:nvSpPr>
        <p:spPr>
          <a:xfrm>
            <a:off x="1728788" y="1898650"/>
            <a:ext cx="5686425" cy="1082675"/>
          </a:xfrm>
        </p:spPr>
        <p:txBody>
          <a:bodyPr/>
          <a:lstStyle>
            <a:lvl1pPr marL="114300" indent="0" algn="ctr">
              <a:buNone/>
              <a:defRPr sz="3200"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3214488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lid 8" userDrawn="1">
  <p:cSld name="Solid 8">
    <p:spTree>
      <p:nvGrpSpPr>
        <p:cNvPr id="1" name="Shape 75"/>
        <p:cNvGrpSpPr/>
        <p:nvPr/>
      </p:nvGrpSpPr>
      <p:grpSpPr>
        <a:xfrm>
          <a:off x="0" y="0"/>
          <a:ext cx="0" cy="0"/>
          <a:chOff x="0" y="0"/>
          <a:chExt cx="0" cy="0"/>
        </a:xfrm>
      </p:grpSpPr>
      <p:sp>
        <p:nvSpPr>
          <p:cNvPr id="76" name="Google Shape;76;p19"/>
          <p:cNvSpPr/>
          <p:nvPr/>
        </p:nvSpPr>
        <p:spPr>
          <a:xfrm>
            <a:off x="-22950" y="-37700"/>
            <a:ext cx="9189900" cy="5212200"/>
          </a:xfrm>
          <a:prstGeom prst="rect">
            <a:avLst/>
          </a:prstGeom>
          <a:solidFill>
            <a:srgbClr val="00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10BD4336-2C3F-FD4B-B403-6ECF5B764CB3}"/>
              </a:ext>
            </a:extLst>
          </p:cNvPr>
          <p:cNvSpPr>
            <a:spLocks noGrp="1"/>
          </p:cNvSpPr>
          <p:nvPr>
            <p:ph type="body" sz="quarter" idx="10"/>
          </p:nvPr>
        </p:nvSpPr>
        <p:spPr>
          <a:xfrm>
            <a:off x="1728788" y="1898650"/>
            <a:ext cx="5686425" cy="1082675"/>
          </a:xfrm>
        </p:spPr>
        <p:txBody>
          <a:bodyPr/>
          <a:lstStyle>
            <a:lvl1pPr marL="114300" indent="0" algn="ctr">
              <a:buNone/>
              <a:defRPr sz="3200"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3387380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olid 8" preserve="1" userDrawn="1">
  <p:cSld name="1_Solid 8">
    <p:bg>
      <p:bgPr>
        <a:solidFill>
          <a:schemeClr val="accent1"/>
        </a:solidFill>
        <a:effectLst/>
      </p:bgPr>
    </p:bg>
    <p:spTree>
      <p:nvGrpSpPr>
        <p:cNvPr id="1" name="Shape 75"/>
        <p:cNvGrpSpPr/>
        <p:nvPr/>
      </p:nvGrpSpPr>
      <p:grpSpPr>
        <a:xfrm>
          <a:off x="0" y="0"/>
          <a:ext cx="0" cy="0"/>
          <a:chOff x="0" y="0"/>
          <a:chExt cx="0" cy="0"/>
        </a:xfrm>
      </p:grpSpPr>
      <p:sp>
        <p:nvSpPr>
          <p:cNvPr id="76" name="Google Shape;76;p19"/>
          <p:cNvSpPr/>
          <p:nvPr/>
        </p:nvSpPr>
        <p:spPr>
          <a:xfrm>
            <a:off x="0" y="-34350"/>
            <a:ext cx="9189900" cy="521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10BD4336-2C3F-FD4B-B403-6ECF5B764CB3}"/>
              </a:ext>
            </a:extLst>
          </p:cNvPr>
          <p:cNvSpPr>
            <a:spLocks noGrp="1"/>
          </p:cNvSpPr>
          <p:nvPr>
            <p:ph type="body" sz="quarter" idx="10"/>
          </p:nvPr>
        </p:nvSpPr>
        <p:spPr>
          <a:xfrm>
            <a:off x="1728788" y="1898650"/>
            <a:ext cx="5686425" cy="1082675"/>
          </a:xfrm>
        </p:spPr>
        <p:txBody>
          <a:bodyPr/>
          <a:lstStyle>
            <a:lvl1pPr marL="114300" indent="0" algn="ctr">
              <a:buNone/>
              <a:defRPr sz="3200" b="1">
                <a:solidFill>
                  <a:schemeClr val="bg1"/>
                </a:solidFill>
              </a:defRPr>
            </a:lvl1pPr>
            <a:lvl2pPr marL="596900" indent="0">
              <a:buNone/>
              <a:defRPr/>
            </a:lvl2pPr>
          </a:lstStyle>
          <a:p>
            <a:pPr lvl="0"/>
            <a:r>
              <a:rPr lang="en-US"/>
              <a:t>Click to edit Master text styles</a:t>
            </a:r>
          </a:p>
        </p:txBody>
      </p:sp>
    </p:spTree>
    <p:extLst>
      <p:ext uri="{BB962C8B-B14F-4D97-AF65-F5344CB8AC3E}">
        <p14:creationId xmlns:p14="http://schemas.microsoft.com/office/powerpoint/2010/main" val="4191946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ustom Layout 1">
  <p:cSld name="2_Custom Layout 1">
    <p:spTree>
      <p:nvGrpSpPr>
        <p:cNvPr id="1" name="Shape 234"/>
        <p:cNvGrpSpPr/>
        <p:nvPr/>
      </p:nvGrpSpPr>
      <p:grpSpPr>
        <a:xfrm>
          <a:off x="0" y="0"/>
          <a:ext cx="0" cy="0"/>
          <a:chOff x="0" y="0"/>
          <a:chExt cx="0" cy="0"/>
        </a:xfrm>
      </p:grpSpPr>
      <p:sp>
        <p:nvSpPr>
          <p:cNvPr id="235" name="Google Shape;235;p46"/>
          <p:cNvSpPr/>
          <p:nvPr/>
        </p:nvSpPr>
        <p:spPr>
          <a:xfrm>
            <a:off x="4602175" y="0"/>
            <a:ext cx="4542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a:off x="0" y="4617275"/>
            <a:ext cx="9144000" cy="526200"/>
          </a:xfrm>
          <a:prstGeom prst="rect">
            <a:avLst/>
          </a:prstGeom>
          <a:solidFill>
            <a:srgbClr val="147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D4753A0E-C119-554E-BE0C-7A5DD9200292}"/>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3781043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olid 3">
  <p:cSld name="Solid 3">
    <p:spTree>
      <p:nvGrpSpPr>
        <p:cNvPr id="1" name="Shape 65"/>
        <p:cNvGrpSpPr/>
        <p:nvPr/>
      </p:nvGrpSpPr>
      <p:grpSpPr>
        <a:xfrm>
          <a:off x="0" y="0"/>
          <a:ext cx="0" cy="0"/>
          <a:chOff x="0" y="0"/>
          <a:chExt cx="0" cy="0"/>
        </a:xfrm>
      </p:grpSpPr>
      <p:sp>
        <p:nvSpPr>
          <p:cNvPr id="66" name="Google Shape;66;p14"/>
          <p:cNvSpPr/>
          <p:nvPr/>
        </p:nvSpPr>
        <p:spPr>
          <a:xfrm>
            <a:off x="-22950" y="-37700"/>
            <a:ext cx="9189900" cy="5212200"/>
          </a:xfrm>
          <a:prstGeom prst="rect">
            <a:avLst/>
          </a:prstGeom>
          <a:solidFill>
            <a:srgbClr val="147198">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225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2 1 1">
  <p:cSld name="2_Custom Layout 2 1 1">
    <p:spTree>
      <p:nvGrpSpPr>
        <p:cNvPr id="1" name="Shape 222"/>
        <p:cNvGrpSpPr/>
        <p:nvPr/>
      </p:nvGrpSpPr>
      <p:grpSpPr>
        <a:xfrm>
          <a:off x="0" y="0"/>
          <a:ext cx="0" cy="0"/>
          <a:chOff x="0" y="0"/>
          <a:chExt cx="0" cy="0"/>
        </a:xfrm>
      </p:grpSpPr>
      <p:sp>
        <p:nvSpPr>
          <p:cNvPr id="223" name="Google Shape;223;p44"/>
          <p:cNvSpPr/>
          <p:nvPr/>
        </p:nvSpPr>
        <p:spPr>
          <a:xfrm>
            <a:off x="6722200" y="0"/>
            <a:ext cx="24219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4"/>
          <p:cNvSpPr/>
          <p:nvPr/>
        </p:nvSpPr>
        <p:spPr>
          <a:xfrm>
            <a:off x="0" y="4617275"/>
            <a:ext cx="9144000" cy="526200"/>
          </a:xfrm>
          <a:prstGeom prst="rect">
            <a:avLst/>
          </a:prstGeom>
          <a:solidFill>
            <a:srgbClr val="602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AA29F69F-2D56-2449-989B-C0FFE6C0B3A5}"/>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162262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2" preserve="1" userDrawn="1">
  <p:cSld name="3_Custom Layout 2">
    <p:spTree>
      <p:nvGrpSpPr>
        <p:cNvPr id="1" name="Shape 84"/>
        <p:cNvGrpSpPr/>
        <p:nvPr/>
      </p:nvGrpSpPr>
      <p:grpSpPr>
        <a:xfrm>
          <a:off x="0" y="0"/>
          <a:ext cx="0" cy="0"/>
          <a:chOff x="0" y="0"/>
          <a:chExt cx="0" cy="0"/>
        </a:xfrm>
      </p:grpSpPr>
      <p:sp>
        <p:nvSpPr>
          <p:cNvPr id="6" name="Google Shape;212;p42">
            <a:extLst>
              <a:ext uri="{FF2B5EF4-FFF2-40B4-BE49-F238E27FC236}">
                <a16:creationId xmlns:a16="http://schemas.microsoft.com/office/drawing/2014/main" id="{27567953-C075-0148-8FF5-BBAD4C22C0B4}"/>
              </a:ext>
            </a:extLst>
          </p:cNvPr>
          <p:cNvSpPr/>
          <p:nvPr userDrawn="1"/>
        </p:nvSpPr>
        <p:spPr>
          <a:xfrm>
            <a:off x="0" y="4617275"/>
            <a:ext cx="9144000" cy="526200"/>
          </a:xfrm>
          <a:prstGeom prst="rect">
            <a:avLst/>
          </a:prstGeom>
          <a:solidFill>
            <a:srgbClr val="AF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567D4320-DBB7-8C43-8390-2AD5547EB656}"/>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0" name="Text Placeholder 12">
            <a:extLst>
              <a:ext uri="{FF2B5EF4-FFF2-40B4-BE49-F238E27FC236}">
                <a16:creationId xmlns:a16="http://schemas.microsoft.com/office/drawing/2014/main" id="{F77564E8-2EDF-0646-B8B3-7049C408944D}"/>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7" name="Text Placeholder 2">
            <a:extLst>
              <a:ext uri="{FF2B5EF4-FFF2-40B4-BE49-F238E27FC236}">
                <a16:creationId xmlns:a16="http://schemas.microsoft.com/office/drawing/2014/main" id="{15A99E33-6F26-B146-A718-0D7A883F1723}"/>
              </a:ext>
            </a:extLst>
          </p:cNvPr>
          <p:cNvSpPr>
            <a:spLocks noGrp="1"/>
          </p:cNvSpPr>
          <p:nvPr>
            <p:ph type="body" sz="quarter" idx="10"/>
          </p:nvPr>
        </p:nvSpPr>
        <p:spPr>
          <a:xfrm>
            <a:off x="457200" y="974035"/>
            <a:ext cx="8278813"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01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2" preserve="1" userDrawn="1">
  <p:cSld name="Single Column 3">
    <p:spTree>
      <p:nvGrpSpPr>
        <p:cNvPr id="1" name="Shape 84"/>
        <p:cNvGrpSpPr/>
        <p:nvPr/>
      </p:nvGrpSpPr>
      <p:grpSpPr>
        <a:xfrm>
          <a:off x="0" y="0"/>
          <a:ext cx="0" cy="0"/>
          <a:chOff x="0" y="0"/>
          <a:chExt cx="0" cy="0"/>
        </a:xfrm>
      </p:grpSpPr>
      <p:sp>
        <p:nvSpPr>
          <p:cNvPr id="85" name="Google Shape;85;p22"/>
          <p:cNvSpPr/>
          <p:nvPr/>
        </p:nvSpPr>
        <p:spPr>
          <a:xfrm>
            <a:off x="0" y="4617275"/>
            <a:ext cx="9144000" cy="526200"/>
          </a:xfrm>
          <a:prstGeom prst="rect">
            <a:avLst/>
          </a:prstGeom>
          <a:solidFill>
            <a:srgbClr val="00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8C59C959-297E-AA4C-98D9-1EB3FE43CEE0}"/>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8" name="Text Placeholder 12">
            <a:extLst>
              <a:ext uri="{FF2B5EF4-FFF2-40B4-BE49-F238E27FC236}">
                <a16:creationId xmlns:a16="http://schemas.microsoft.com/office/drawing/2014/main" id="{D91EA83E-B7F5-DB4C-90EE-B4F72B5E7251}"/>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9" name="Text Placeholder 2">
            <a:extLst>
              <a:ext uri="{FF2B5EF4-FFF2-40B4-BE49-F238E27FC236}">
                <a16:creationId xmlns:a16="http://schemas.microsoft.com/office/drawing/2014/main" id="{8EE75EFC-8CA3-0B4F-B5C0-E6473601E7AE}"/>
              </a:ext>
            </a:extLst>
          </p:cNvPr>
          <p:cNvSpPr>
            <a:spLocks noGrp="1"/>
          </p:cNvSpPr>
          <p:nvPr>
            <p:ph type="body" sz="quarter" idx="10"/>
          </p:nvPr>
        </p:nvSpPr>
        <p:spPr>
          <a:xfrm>
            <a:off x="457200" y="974035"/>
            <a:ext cx="8278813"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1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1 2 1 1 1" userDrawn="1">
  <p:cSld name="Single Column 5">
    <p:spTree>
      <p:nvGrpSpPr>
        <p:cNvPr id="1" name="Shape 273"/>
        <p:cNvGrpSpPr/>
        <p:nvPr/>
      </p:nvGrpSpPr>
      <p:grpSpPr>
        <a:xfrm>
          <a:off x="0" y="0"/>
          <a:ext cx="0" cy="0"/>
          <a:chOff x="0" y="0"/>
          <a:chExt cx="0" cy="0"/>
        </a:xfrm>
      </p:grpSpPr>
      <p:sp>
        <p:nvSpPr>
          <p:cNvPr id="274" name="Google Shape;274;p54"/>
          <p:cNvSpPr/>
          <p:nvPr/>
        </p:nvSpPr>
        <p:spPr>
          <a:xfrm>
            <a:off x="0" y="4617275"/>
            <a:ext cx="9144000" cy="526200"/>
          </a:xfrm>
          <a:prstGeom prst="rect">
            <a:avLst/>
          </a:prstGeom>
          <a:solidFill>
            <a:srgbClr val="005C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2B3C17C4-617B-2E4D-A0DE-3EBF03B79344}"/>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8" name="Text Placeholder 12">
            <a:extLst>
              <a:ext uri="{FF2B5EF4-FFF2-40B4-BE49-F238E27FC236}">
                <a16:creationId xmlns:a16="http://schemas.microsoft.com/office/drawing/2014/main" id="{87D363E8-DC7A-794E-B4F4-099D98EBE41E}"/>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6" name="Text Placeholder 2">
            <a:extLst>
              <a:ext uri="{FF2B5EF4-FFF2-40B4-BE49-F238E27FC236}">
                <a16:creationId xmlns:a16="http://schemas.microsoft.com/office/drawing/2014/main" id="{9DC16241-78DA-AC40-8A3E-4326F620EAD8}"/>
              </a:ext>
            </a:extLst>
          </p:cNvPr>
          <p:cNvSpPr>
            <a:spLocks noGrp="1"/>
          </p:cNvSpPr>
          <p:nvPr>
            <p:ph type="body" sz="quarter" idx="10"/>
          </p:nvPr>
        </p:nvSpPr>
        <p:spPr>
          <a:xfrm>
            <a:off x="457200" y="974035"/>
            <a:ext cx="8278813"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1 2 1 1 1 1 1" preserve="1" userDrawn="1">
  <p:cSld name="3_Custom Layout 1 2 1 1 1 1 1">
    <p:spTree>
      <p:nvGrpSpPr>
        <p:cNvPr id="1" name="Shape 279"/>
        <p:cNvGrpSpPr/>
        <p:nvPr/>
      </p:nvGrpSpPr>
      <p:grpSpPr>
        <a:xfrm>
          <a:off x="0" y="0"/>
          <a:ext cx="0" cy="0"/>
          <a:chOff x="0" y="0"/>
          <a:chExt cx="0" cy="0"/>
        </a:xfrm>
      </p:grpSpPr>
      <p:sp>
        <p:nvSpPr>
          <p:cNvPr id="8" name="Text Placeholder 12">
            <a:extLst>
              <a:ext uri="{FF2B5EF4-FFF2-40B4-BE49-F238E27FC236}">
                <a16:creationId xmlns:a16="http://schemas.microsoft.com/office/drawing/2014/main" id="{FE57A7B7-BDD9-534C-B7BC-88594D8B3FD8}"/>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6" name="Text Placeholder 2">
            <a:extLst>
              <a:ext uri="{FF2B5EF4-FFF2-40B4-BE49-F238E27FC236}">
                <a16:creationId xmlns:a16="http://schemas.microsoft.com/office/drawing/2014/main" id="{B9D6DCEF-DC59-3244-B1BA-A27F098EBC6D}"/>
              </a:ext>
            </a:extLst>
          </p:cNvPr>
          <p:cNvSpPr>
            <a:spLocks noGrp="1"/>
          </p:cNvSpPr>
          <p:nvPr>
            <p:ph type="body" sz="quarter" idx="10"/>
          </p:nvPr>
        </p:nvSpPr>
        <p:spPr>
          <a:xfrm>
            <a:off x="457200" y="974035"/>
            <a:ext cx="8278813" cy="3329678"/>
          </a:xfrm>
        </p:spPr>
        <p:txBody>
          <a:bodyPr/>
          <a:lstStyle>
            <a:lvl1pPr>
              <a:buSzPct val="75000"/>
              <a:defRPr sz="1400"/>
            </a:lvl1pPr>
            <a:lvl2pPr>
              <a:buSzPct val="75000"/>
              <a:defRPr sz="1200"/>
            </a:lvl2pPr>
            <a:lvl3pPr>
              <a:buSzPct val="75000"/>
              <a:defRPr sz="1200"/>
            </a:lvl3pPr>
            <a:lvl4pPr>
              <a:buSzPct val="75000"/>
              <a:defRPr sz="1200"/>
            </a:lvl4pPr>
            <a:lvl5pPr>
              <a:buSzPct val="750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102;p25">
            <a:extLst>
              <a:ext uri="{FF2B5EF4-FFF2-40B4-BE49-F238E27FC236}">
                <a16:creationId xmlns:a16="http://schemas.microsoft.com/office/drawing/2014/main" id="{0D891786-4ED9-1B4B-B8F6-736B4AF91910}"/>
              </a:ext>
            </a:extLst>
          </p:cNvPr>
          <p:cNvSpPr/>
          <p:nvPr userDrawn="1"/>
        </p:nvSpPr>
        <p:spPr>
          <a:xfrm>
            <a:off x="0" y="4617275"/>
            <a:ext cx="9144000" cy="526200"/>
          </a:xfrm>
          <a:prstGeom prst="rect">
            <a:avLst/>
          </a:prstGeom>
          <a:solidFill>
            <a:srgbClr val="602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006CE955-C715-F041-897B-13939159591A}"/>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390917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1 4" userDrawn="1">
  <p:cSld name="Double Column 1">
    <p:spTree>
      <p:nvGrpSpPr>
        <p:cNvPr id="1" name="Shape 100"/>
        <p:cNvGrpSpPr/>
        <p:nvPr/>
      </p:nvGrpSpPr>
      <p:grpSpPr>
        <a:xfrm>
          <a:off x="0" y="0"/>
          <a:ext cx="0" cy="0"/>
          <a:chOff x="0" y="0"/>
          <a:chExt cx="0" cy="0"/>
        </a:xfrm>
      </p:grpSpPr>
      <p:sp>
        <p:nvSpPr>
          <p:cNvPr id="101" name="Google Shape;101;p25"/>
          <p:cNvSpPr/>
          <p:nvPr/>
        </p:nvSpPr>
        <p:spPr>
          <a:xfrm>
            <a:off x="100" y="2233200"/>
            <a:ext cx="9144000" cy="2910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6;p41">
            <a:extLst>
              <a:ext uri="{FF2B5EF4-FFF2-40B4-BE49-F238E27FC236}">
                <a16:creationId xmlns:a16="http://schemas.microsoft.com/office/drawing/2014/main" id="{771FE10F-31EE-2F48-9015-FF48AA19122D}"/>
              </a:ext>
            </a:extLst>
          </p:cNvPr>
          <p:cNvSpPr/>
          <p:nvPr userDrawn="1"/>
        </p:nvSpPr>
        <p:spPr>
          <a:xfrm>
            <a:off x="0" y="4617275"/>
            <a:ext cx="9144000" cy="526200"/>
          </a:xfrm>
          <a:prstGeom prst="rect">
            <a:avLst/>
          </a:prstGeom>
          <a:solidFill>
            <a:srgbClr val="147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FE261316-0374-1742-9FD2-774AE7344950}"/>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3" name="Text Placeholder 2">
            <a:extLst>
              <a:ext uri="{FF2B5EF4-FFF2-40B4-BE49-F238E27FC236}">
                <a16:creationId xmlns:a16="http://schemas.microsoft.com/office/drawing/2014/main" id="{F5FE5A38-5D8C-774C-9811-3A863E32C0D7}"/>
              </a:ext>
            </a:extLst>
          </p:cNvPr>
          <p:cNvSpPr>
            <a:spLocks noGrp="1"/>
          </p:cNvSpPr>
          <p:nvPr>
            <p:ph type="body" sz="quarter" idx="10"/>
          </p:nvPr>
        </p:nvSpPr>
        <p:spPr>
          <a:xfrm>
            <a:off x="457200" y="974035"/>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2">
            <a:extLst>
              <a:ext uri="{FF2B5EF4-FFF2-40B4-BE49-F238E27FC236}">
                <a16:creationId xmlns:a16="http://schemas.microsoft.com/office/drawing/2014/main" id="{6A98079F-0C7F-2B41-AD74-ED71457B0184}"/>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5" name="Text Placeholder 2">
            <a:extLst>
              <a:ext uri="{FF2B5EF4-FFF2-40B4-BE49-F238E27FC236}">
                <a16:creationId xmlns:a16="http://schemas.microsoft.com/office/drawing/2014/main" id="{0F037C51-9682-CC48-A93C-7EC7DD84529E}"/>
              </a:ext>
            </a:extLst>
          </p:cNvPr>
          <p:cNvSpPr>
            <a:spLocks noGrp="1"/>
          </p:cNvSpPr>
          <p:nvPr>
            <p:ph type="body" sz="quarter" idx="13"/>
          </p:nvPr>
        </p:nvSpPr>
        <p:spPr>
          <a:xfrm>
            <a:off x="457200" y="2523504"/>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1 4" preserve="1" userDrawn="1">
  <p:cSld name="2_Custom Layout 1 4">
    <p:spTree>
      <p:nvGrpSpPr>
        <p:cNvPr id="1" name="Shape 100"/>
        <p:cNvGrpSpPr/>
        <p:nvPr/>
      </p:nvGrpSpPr>
      <p:grpSpPr>
        <a:xfrm>
          <a:off x="0" y="0"/>
          <a:ext cx="0" cy="0"/>
          <a:chOff x="0" y="0"/>
          <a:chExt cx="0" cy="0"/>
        </a:xfrm>
      </p:grpSpPr>
      <p:sp>
        <p:nvSpPr>
          <p:cNvPr id="101" name="Google Shape;101;p25"/>
          <p:cNvSpPr/>
          <p:nvPr/>
        </p:nvSpPr>
        <p:spPr>
          <a:xfrm>
            <a:off x="100" y="2233200"/>
            <a:ext cx="9144000" cy="2910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2">
            <a:extLst>
              <a:ext uri="{FF2B5EF4-FFF2-40B4-BE49-F238E27FC236}">
                <a16:creationId xmlns:a16="http://schemas.microsoft.com/office/drawing/2014/main" id="{F5FE5A38-5D8C-774C-9811-3A863E32C0D7}"/>
              </a:ext>
            </a:extLst>
          </p:cNvPr>
          <p:cNvSpPr>
            <a:spLocks noGrp="1"/>
          </p:cNvSpPr>
          <p:nvPr>
            <p:ph type="body" sz="quarter" idx="10"/>
          </p:nvPr>
        </p:nvSpPr>
        <p:spPr>
          <a:xfrm>
            <a:off x="457200" y="974035"/>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2">
            <a:extLst>
              <a:ext uri="{FF2B5EF4-FFF2-40B4-BE49-F238E27FC236}">
                <a16:creationId xmlns:a16="http://schemas.microsoft.com/office/drawing/2014/main" id="{6A98079F-0C7F-2B41-AD74-ED71457B0184}"/>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5" name="Text Placeholder 2">
            <a:extLst>
              <a:ext uri="{FF2B5EF4-FFF2-40B4-BE49-F238E27FC236}">
                <a16:creationId xmlns:a16="http://schemas.microsoft.com/office/drawing/2014/main" id="{0F037C51-9682-CC48-A93C-7EC7DD84529E}"/>
              </a:ext>
            </a:extLst>
          </p:cNvPr>
          <p:cNvSpPr>
            <a:spLocks noGrp="1"/>
          </p:cNvSpPr>
          <p:nvPr>
            <p:ph type="body" sz="quarter" idx="13"/>
          </p:nvPr>
        </p:nvSpPr>
        <p:spPr>
          <a:xfrm>
            <a:off x="457200" y="2523504"/>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8" name="Google Shape;150;p33">
            <a:extLst>
              <a:ext uri="{FF2B5EF4-FFF2-40B4-BE49-F238E27FC236}">
                <a16:creationId xmlns:a16="http://schemas.microsoft.com/office/drawing/2014/main" id="{0CE34DF6-82BD-534E-84A9-FE1B3B9D9E8B}"/>
              </a:ext>
            </a:extLst>
          </p:cNvPr>
          <p:cNvSpPr/>
          <p:nvPr userDrawn="1"/>
        </p:nvSpPr>
        <p:spPr>
          <a:xfrm>
            <a:off x="0" y="4617275"/>
            <a:ext cx="9144000" cy="526200"/>
          </a:xfrm>
          <a:prstGeom prst="rect">
            <a:avLst/>
          </a:prstGeom>
          <a:solidFill>
            <a:srgbClr val="00B6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439E3468-30CB-F54B-845B-AFCEDCCEEBF6}"/>
              </a:ext>
            </a:extLst>
          </p:cNvPr>
          <p:cNvPicPr>
            <a:picLocks noChangeAspect="1"/>
          </p:cNvPicPr>
          <p:nvPr userDrawn="1"/>
        </p:nvPicPr>
        <p:blipFill>
          <a:blip r:embed="rId2"/>
          <a:stretch>
            <a:fillRect/>
          </a:stretch>
        </p:blipFill>
        <p:spPr>
          <a:xfrm>
            <a:off x="8046765" y="4705785"/>
            <a:ext cx="932448" cy="369602"/>
          </a:xfrm>
          <a:prstGeom prst="rect">
            <a:avLst/>
          </a:prstGeom>
        </p:spPr>
      </p:pic>
    </p:spTree>
    <p:extLst>
      <p:ext uri="{BB962C8B-B14F-4D97-AF65-F5344CB8AC3E}">
        <p14:creationId xmlns:p14="http://schemas.microsoft.com/office/powerpoint/2010/main" val="78892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1 4" preserve="1" userDrawn="1">
  <p:cSld name="Double Column 2">
    <p:spTree>
      <p:nvGrpSpPr>
        <p:cNvPr id="1" name="Shape 100"/>
        <p:cNvGrpSpPr/>
        <p:nvPr/>
      </p:nvGrpSpPr>
      <p:grpSpPr>
        <a:xfrm>
          <a:off x="0" y="0"/>
          <a:ext cx="0" cy="0"/>
          <a:chOff x="0" y="0"/>
          <a:chExt cx="0" cy="0"/>
        </a:xfrm>
      </p:grpSpPr>
      <p:sp>
        <p:nvSpPr>
          <p:cNvPr id="101" name="Google Shape;101;p25"/>
          <p:cNvSpPr/>
          <p:nvPr/>
        </p:nvSpPr>
        <p:spPr>
          <a:xfrm>
            <a:off x="100" y="2233200"/>
            <a:ext cx="9144000" cy="29103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2;p42">
            <a:extLst>
              <a:ext uri="{FF2B5EF4-FFF2-40B4-BE49-F238E27FC236}">
                <a16:creationId xmlns:a16="http://schemas.microsoft.com/office/drawing/2014/main" id="{83B83CA1-3DA6-014B-9142-EE38ED711DA9}"/>
              </a:ext>
            </a:extLst>
          </p:cNvPr>
          <p:cNvSpPr/>
          <p:nvPr userDrawn="1"/>
        </p:nvSpPr>
        <p:spPr>
          <a:xfrm>
            <a:off x="0" y="4617275"/>
            <a:ext cx="9144000" cy="526200"/>
          </a:xfrm>
          <a:prstGeom prst="rect">
            <a:avLst/>
          </a:prstGeom>
          <a:solidFill>
            <a:srgbClr val="AFC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46A02630-7BFC-7646-AC30-06C15DAAE7BA}"/>
              </a:ext>
            </a:extLst>
          </p:cNvPr>
          <p:cNvPicPr>
            <a:picLocks noChangeAspect="1"/>
          </p:cNvPicPr>
          <p:nvPr userDrawn="1"/>
        </p:nvPicPr>
        <p:blipFill>
          <a:blip r:embed="rId2"/>
          <a:stretch>
            <a:fillRect/>
          </a:stretch>
        </p:blipFill>
        <p:spPr>
          <a:xfrm>
            <a:off x="8046765" y="4705785"/>
            <a:ext cx="932448" cy="369602"/>
          </a:xfrm>
          <a:prstGeom prst="rect">
            <a:avLst/>
          </a:prstGeom>
        </p:spPr>
      </p:pic>
      <p:sp>
        <p:nvSpPr>
          <p:cNvPr id="13" name="Text Placeholder 2">
            <a:extLst>
              <a:ext uri="{FF2B5EF4-FFF2-40B4-BE49-F238E27FC236}">
                <a16:creationId xmlns:a16="http://schemas.microsoft.com/office/drawing/2014/main" id="{622AA5E0-35C5-434D-B393-46CAAF31BEE2}"/>
              </a:ext>
            </a:extLst>
          </p:cNvPr>
          <p:cNvSpPr>
            <a:spLocks noGrp="1"/>
          </p:cNvSpPr>
          <p:nvPr>
            <p:ph type="body" sz="quarter" idx="10"/>
          </p:nvPr>
        </p:nvSpPr>
        <p:spPr>
          <a:xfrm>
            <a:off x="457200" y="974035"/>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2">
            <a:extLst>
              <a:ext uri="{FF2B5EF4-FFF2-40B4-BE49-F238E27FC236}">
                <a16:creationId xmlns:a16="http://schemas.microsoft.com/office/drawing/2014/main" id="{4D6A338E-B50B-1C44-A21D-1E480193248E}"/>
              </a:ext>
            </a:extLst>
          </p:cNvPr>
          <p:cNvSpPr>
            <a:spLocks noGrp="1"/>
          </p:cNvSpPr>
          <p:nvPr>
            <p:ph type="body" sz="quarter" idx="12" hasCustomPrompt="1"/>
          </p:nvPr>
        </p:nvSpPr>
        <p:spPr>
          <a:xfrm>
            <a:off x="457200" y="386868"/>
            <a:ext cx="8278812" cy="296863"/>
          </a:xfrm>
        </p:spPr>
        <p:txBody>
          <a:bodyPr/>
          <a:lstStyle>
            <a:lvl1pPr marL="114300" indent="0">
              <a:buNone/>
              <a:defRPr sz="1600" b="1">
                <a:solidFill>
                  <a:schemeClr val="accent1"/>
                </a:solidFill>
              </a:defRPr>
            </a:lvl1pPr>
          </a:lstStyle>
          <a:p>
            <a:pPr lvl="0"/>
            <a:r>
              <a:rPr lang="en-US"/>
              <a:t>Title of slide here</a:t>
            </a:r>
          </a:p>
        </p:txBody>
      </p:sp>
      <p:sp>
        <p:nvSpPr>
          <p:cNvPr id="15" name="Text Placeholder 2">
            <a:extLst>
              <a:ext uri="{FF2B5EF4-FFF2-40B4-BE49-F238E27FC236}">
                <a16:creationId xmlns:a16="http://schemas.microsoft.com/office/drawing/2014/main" id="{61BDD191-FDAE-8D45-AE21-1B108EFD18B1}"/>
              </a:ext>
            </a:extLst>
          </p:cNvPr>
          <p:cNvSpPr>
            <a:spLocks noGrp="1"/>
          </p:cNvSpPr>
          <p:nvPr>
            <p:ph type="body" sz="quarter" idx="13"/>
          </p:nvPr>
        </p:nvSpPr>
        <p:spPr>
          <a:xfrm>
            <a:off x="457200" y="2523504"/>
            <a:ext cx="8278813" cy="1063487"/>
          </a:xfrm>
        </p:spPr>
        <p:txBody>
          <a:bodyPr/>
          <a:lstStyle>
            <a:lvl1pPr marL="114300" indent="0">
              <a:buNone/>
              <a:defRPr sz="1200"/>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294673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3" r:id="rId1"/>
    <p:sldLayoutId id="2147483710" r:id="rId2"/>
    <p:sldLayoutId id="2147483713" r:id="rId3"/>
    <p:sldLayoutId id="2147483704" r:id="rId4"/>
    <p:sldLayoutId id="2147483700" r:id="rId5"/>
    <p:sldLayoutId id="2147483716" r:id="rId6"/>
    <p:sldLayoutId id="2147483671" r:id="rId7"/>
    <p:sldLayoutId id="2147483723" r:id="rId8"/>
    <p:sldLayoutId id="2147483711" r:id="rId9"/>
    <p:sldLayoutId id="2147483708" r:id="rId10"/>
    <p:sldLayoutId id="2147483712" r:id="rId11"/>
    <p:sldLayoutId id="2147483728" r:id="rId12"/>
    <p:sldLayoutId id="2147483707" r:id="rId13"/>
    <p:sldLayoutId id="2147483720" r:id="rId14"/>
    <p:sldLayoutId id="2147483705" r:id="rId15"/>
    <p:sldLayoutId id="2147483693" r:id="rId16"/>
    <p:sldLayoutId id="2147483706" r:id="rId17"/>
    <p:sldLayoutId id="2147483729" r:id="rId18"/>
    <p:sldLayoutId id="2147483715" r:id="rId19"/>
    <p:sldLayoutId id="2147483714" r:id="rId20"/>
    <p:sldLayoutId id="2147483717" r:id="rId21"/>
    <p:sldLayoutId id="2147483718" r:id="rId22"/>
    <p:sldLayoutId id="2147483721" r:id="rId23"/>
    <p:sldLayoutId id="2147483722" r:id="rId24"/>
    <p:sldLayoutId id="2147483724" r:id="rId25"/>
    <p:sldLayoutId id="2147483725" r:id="rId26"/>
    <p:sldLayoutId id="2147483726" r:id="rId27"/>
    <p:sldLayoutId id="214748372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ederalregister.gov/d/2020-22144/p-155"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policy.ssa.gov/poms.nsf/lnx/0501130740"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federalregister.gov/d/2020-22144/p-172"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ederalregister.gov/d/2020-22144/p-18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www.ableunited.com/power-of-attorney"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www.abletoday.org/"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www.ablenrc.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bleunited.com/" TargetMode="External"/><Relationship Id="rId2" Type="http://schemas.openxmlformats.org/officeDocument/2006/relationships/notesSlide" Target="../notesSlides/notesSlide48.xml"/><Relationship Id="rId1" Type="http://schemas.openxmlformats.org/officeDocument/2006/relationships/slideLayout" Target="../slideLayouts/slideLayout26.xml"/><Relationship Id="rId5" Type="http://schemas.openxmlformats.org/officeDocument/2006/relationships/hyperlink" Target="https://forms.monday.com/forms/5ff97a8527673cea5166d72e45a84bb6" TargetMode="External"/><Relationship Id="rId4" Type="http://schemas.openxmlformats.org/officeDocument/2006/relationships/hyperlink" Target="https://www.ableunited.com/espano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9.xml"/><Relationship Id="rId1" Type="http://schemas.openxmlformats.org/officeDocument/2006/relationships/slideLayout" Target="../slideLayouts/slideLayout27.xml"/><Relationship Id="rId4" Type="http://schemas.openxmlformats.org/officeDocument/2006/relationships/hyperlink" Target="http://www.ableuntied.com/pdp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214613-76FA-0041-BCDB-1F4D3D41E751}"/>
              </a:ext>
            </a:extLst>
          </p:cNvPr>
          <p:cNvSpPr>
            <a:spLocks noGrp="1"/>
          </p:cNvSpPr>
          <p:nvPr>
            <p:ph type="body" sz="quarter" idx="12"/>
          </p:nvPr>
        </p:nvSpPr>
        <p:spPr>
          <a:xfrm>
            <a:off x="389430" y="4099906"/>
            <a:ext cx="6574932" cy="739513"/>
          </a:xfrm>
        </p:spPr>
        <p:txBody>
          <a:bodyPr/>
          <a:lstStyle/>
          <a:p>
            <a:r>
              <a:rPr lang="en-US" dirty="0"/>
              <a:t>ABLE Accounts</a:t>
            </a:r>
          </a:p>
          <a:p>
            <a:r>
              <a:rPr lang="en-US" sz="1400" i="1" dirty="0"/>
              <a:t>ABLE United – Florida’s Disability Savings Program</a:t>
            </a:r>
          </a:p>
        </p:txBody>
      </p:sp>
    </p:spTree>
    <p:extLst>
      <p:ext uri="{BB962C8B-B14F-4D97-AF65-F5344CB8AC3E}">
        <p14:creationId xmlns:p14="http://schemas.microsoft.com/office/powerpoint/2010/main" val="391526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E6A272-DCB8-AD4B-8C69-F388419DC323}"/>
              </a:ext>
            </a:extLst>
          </p:cNvPr>
          <p:cNvSpPr>
            <a:spLocks noGrp="1"/>
          </p:cNvSpPr>
          <p:nvPr>
            <p:ph type="body" sz="quarter" idx="13"/>
          </p:nvPr>
        </p:nvSpPr>
        <p:spPr/>
        <p:txBody>
          <a:bodyPr/>
          <a:lstStyle/>
          <a:p>
            <a:pPr algn="ctr">
              <a:spcAft>
                <a:spcPts val="1200"/>
              </a:spcAft>
            </a:pPr>
            <a:r>
              <a:rPr lang="en-US" sz="1800" b="1"/>
              <a:t>Ownership</a:t>
            </a:r>
          </a:p>
          <a:p>
            <a:pPr algn="ctr">
              <a:spcAft>
                <a:spcPts val="1200"/>
              </a:spcAft>
            </a:pPr>
            <a:endParaRPr lang="en-US" sz="1800"/>
          </a:p>
        </p:txBody>
      </p:sp>
      <p:sp>
        <p:nvSpPr>
          <p:cNvPr id="8" name="Text Placeholder 7"/>
          <p:cNvSpPr>
            <a:spLocks noGrp="1"/>
          </p:cNvSpPr>
          <p:nvPr>
            <p:ph type="body" sz="quarter" idx="14"/>
          </p:nvPr>
        </p:nvSpPr>
        <p:spPr/>
        <p:txBody>
          <a:bodyPr/>
          <a:lstStyle/>
          <a:p>
            <a:pPr algn="ctr"/>
            <a:r>
              <a:rPr lang="en-US" sz="1800" b="1"/>
              <a:t>Financial</a:t>
            </a:r>
            <a:r>
              <a:rPr lang="en-US" sz="1600" b="1"/>
              <a:t> </a:t>
            </a:r>
            <a:r>
              <a:rPr lang="en-US" sz="1800" b="1"/>
              <a:t>Flexibility</a:t>
            </a:r>
            <a:endParaRPr lang="en-US" sz="1600" b="1"/>
          </a:p>
          <a:p>
            <a:endParaRPr lang="en-US" sz="1600"/>
          </a:p>
          <a:p>
            <a:endParaRPr lang="en-US" sz="1600"/>
          </a:p>
          <a:p>
            <a:endParaRPr lang="en-US" sz="1600"/>
          </a:p>
        </p:txBody>
      </p:sp>
      <p:sp>
        <p:nvSpPr>
          <p:cNvPr id="7" name="Text Placeholder 6"/>
          <p:cNvSpPr>
            <a:spLocks noGrp="1"/>
          </p:cNvSpPr>
          <p:nvPr>
            <p:ph type="body" sz="quarter" idx="12"/>
          </p:nvPr>
        </p:nvSpPr>
        <p:spPr>
          <a:xfrm>
            <a:off x="457200" y="173736"/>
            <a:ext cx="8278812" cy="568619"/>
          </a:xfrm>
        </p:spPr>
        <p:txBody>
          <a:bodyPr/>
          <a:lstStyle/>
          <a:p>
            <a:pPr marL="0"/>
            <a:r>
              <a:rPr lang="en-US" sz="2000"/>
              <a:t>Benefits of ABLE Accounts			</a:t>
            </a:r>
          </a:p>
        </p:txBody>
      </p:sp>
      <p:sp>
        <p:nvSpPr>
          <p:cNvPr id="12" name="Text Placeholder 7"/>
          <p:cNvSpPr>
            <a:spLocks noGrp="1"/>
          </p:cNvSpPr>
          <p:nvPr>
            <p:ph type="body" sz="quarter" idx="4294967295"/>
          </p:nvPr>
        </p:nvSpPr>
        <p:spPr>
          <a:xfrm>
            <a:off x="6071617" y="984251"/>
            <a:ext cx="3072384" cy="539750"/>
          </a:xfrm>
        </p:spPr>
        <p:txBody>
          <a:bodyPr/>
          <a:lstStyle/>
          <a:p>
            <a:pPr marL="114300" indent="0" algn="ctr">
              <a:buNone/>
            </a:pPr>
            <a:r>
              <a:rPr lang="en-US" sz="1800" b="1"/>
              <a:t>Tax Benefits</a:t>
            </a:r>
            <a:endParaRPr lang="en-US" sz="1600" b="1"/>
          </a:p>
          <a:p>
            <a:pPr marL="114300" indent="0">
              <a:buNone/>
            </a:pPr>
            <a:endParaRPr lang="en-US" sz="1600"/>
          </a:p>
          <a:p>
            <a:pPr marL="114300" indent="0">
              <a:buNone/>
            </a:pPr>
            <a:endParaRPr lang="en-US" sz="1600"/>
          </a:p>
          <a:p>
            <a:pPr marL="114300" indent="0">
              <a:buNone/>
            </a:pPr>
            <a:endParaRPr lang="en-US" sz="1600"/>
          </a:p>
        </p:txBody>
      </p:sp>
      <p:sp>
        <p:nvSpPr>
          <p:cNvPr id="10" name="Rectangle 9"/>
          <p:cNvSpPr/>
          <p:nvPr/>
        </p:nvSpPr>
        <p:spPr>
          <a:xfrm>
            <a:off x="142240" y="2017415"/>
            <a:ext cx="2686167" cy="1062278"/>
          </a:xfrm>
          <a:prstGeom prst="rect">
            <a:avLst/>
          </a:prstGeom>
        </p:spPr>
        <p:txBody>
          <a:bodyPr wrap="square">
            <a:spAutoFit/>
          </a:bodyPr>
          <a:lstStyle/>
          <a:p>
            <a:pPr marL="114300" lvl="0" algn="ctr">
              <a:lnSpc>
                <a:spcPct val="115000"/>
              </a:lnSpc>
              <a:spcAft>
                <a:spcPts val="1200"/>
              </a:spcAft>
              <a:buClr>
                <a:srgbClr val="595959"/>
              </a:buClr>
              <a:buSzPts val="1800"/>
            </a:pPr>
            <a:r>
              <a:rPr lang="en-US">
                <a:solidFill>
                  <a:srgbClr val="595959"/>
                </a:solidFill>
              </a:rPr>
              <a:t>Account is owned by the individual with a disability; but others can assist in managing.</a:t>
            </a:r>
          </a:p>
        </p:txBody>
      </p:sp>
      <p:sp>
        <p:nvSpPr>
          <p:cNvPr id="11" name="Rectangle 10"/>
          <p:cNvSpPr/>
          <p:nvPr/>
        </p:nvSpPr>
        <p:spPr>
          <a:xfrm>
            <a:off x="3297326" y="1524001"/>
            <a:ext cx="2495643" cy="2228302"/>
          </a:xfrm>
          <a:prstGeom prst="rect">
            <a:avLst/>
          </a:prstGeom>
        </p:spPr>
        <p:txBody>
          <a:bodyPr wrap="square" lIns="91440" tIns="45720" rIns="91440" bIns="45720" anchor="t">
            <a:spAutoFit/>
          </a:bodyPr>
          <a:lstStyle/>
          <a:p>
            <a:pPr marL="114300" lvl="0" algn="ctr">
              <a:lnSpc>
                <a:spcPct val="115000"/>
              </a:lnSpc>
              <a:spcAft>
                <a:spcPts val="1200"/>
              </a:spcAft>
              <a:buClr>
                <a:srgbClr val="595959"/>
              </a:buClr>
              <a:buSzPts val="1800"/>
            </a:pPr>
            <a:r>
              <a:rPr lang="en-US">
                <a:solidFill>
                  <a:srgbClr val="595959"/>
                </a:solidFill>
              </a:rPr>
              <a:t>Generally, doesn’t count as a resource for SSI and Medicaid. Use it now or later.</a:t>
            </a:r>
          </a:p>
          <a:p>
            <a:pPr marL="114300" algn="ctr">
              <a:lnSpc>
                <a:spcPct val="115000"/>
              </a:lnSpc>
              <a:spcAft>
                <a:spcPts val="1200"/>
              </a:spcAft>
              <a:buClr>
                <a:srgbClr val="595959"/>
              </a:buClr>
              <a:buSzPts val="1800"/>
            </a:pPr>
            <a:r>
              <a:rPr lang="en-US">
                <a:solidFill>
                  <a:srgbClr val="595959"/>
                </a:solidFill>
              </a:rPr>
              <a:t>Family, friends, and trusts may contribute, and generally doesn’t count as income to the beneficiary.</a:t>
            </a:r>
          </a:p>
        </p:txBody>
      </p:sp>
      <p:sp>
        <p:nvSpPr>
          <p:cNvPr id="13" name="Rectangle 12"/>
          <p:cNvSpPr/>
          <p:nvPr/>
        </p:nvSpPr>
        <p:spPr>
          <a:xfrm>
            <a:off x="6293505" y="2017415"/>
            <a:ext cx="2442507" cy="1331134"/>
          </a:xfrm>
          <a:prstGeom prst="rect">
            <a:avLst/>
          </a:prstGeom>
        </p:spPr>
        <p:txBody>
          <a:bodyPr wrap="square">
            <a:spAutoFit/>
          </a:bodyPr>
          <a:lstStyle/>
          <a:p>
            <a:pPr marL="114300" lvl="0" algn="ctr">
              <a:lnSpc>
                <a:spcPct val="115000"/>
              </a:lnSpc>
              <a:spcAft>
                <a:spcPts val="1200"/>
              </a:spcAft>
              <a:buClr>
                <a:srgbClr val="595959"/>
              </a:buClr>
              <a:buSzPts val="1800"/>
            </a:pPr>
            <a:r>
              <a:rPr lang="en-US">
                <a:solidFill>
                  <a:srgbClr val="595959"/>
                </a:solidFill>
              </a:rPr>
              <a:t>Tax-free growth; can be used for a variety of expenses including housing/food without impact to SSI.</a:t>
            </a:r>
          </a:p>
        </p:txBody>
      </p:sp>
    </p:spTree>
    <p:extLst>
      <p:ext uri="{BB962C8B-B14F-4D97-AF65-F5344CB8AC3E}">
        <p14:creationId xmlns:p14="http://schemas.microsoft.com/office/powerpoint/2010/main" val="10974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RTRAITS.00_01_03_13.Still037.tif">
            <a:extLst>
              <a:ext uri="{FF2B5EF4-FFF2-40B4-BE49-F238E27FC236}">
                <a16:creationId xmlns:a16="http://schemas.microsoft.com/office/drawing/2014/main" id="{2FE312E3-FC4E-4242-9B73-B65E12A72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803" y="262686"/>
            <a:ext cx="3446320" cy="23051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A person smiling for the camera&#10;&#10;Description automatically generated">
            <a:extLst>
              <a:ext uri="{FF2B5EF4-FFF2-40B4-BE49-F238E27FC236}">
                <a16:creationId xmlns:a16="http://schemas.microsoft.com/office/drawing/2014/main" id="{4F48D205-76A1-A94C-8678-128084AB600E}"/>
              </a:ext>
            </a:extLst>
          </p:cNvPr>
          <p:cNvPicPr>
            <a:picLocks noChangeAspect="1"/>
          </p:cNvPicPr>
          <p:nvPr/>
        </p:nvPicPr>
        <p:blipFill>
          <a:blip r:embed="rId4"/>
          <a:stretch>
            <a:fillRect/>
          </a:stretch>
        </p:blipFill>
        <p:spPr>
          <a:xfrm>
            <a:off x="2026816" y="2186839"/>
            <a:ext cx="3323063" cy="2174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person standing on a court&#10;&#10;Description automatically generated">
            <a:extLst>
              <a:ext uri="{FF2B5EF4-FFF2-40B4-BE49-F238E27FC236}">
                <a16:creationId xmlns:a16="http://schemas.microsoft.com/office/drawing/2014/main" id="{F80D0A5E-81C3-8D48-993A-374C5C585BE9}"/>
              </a:ext>
            </a:extLst>
          </p:cNvPr>
          <p:cNvPicPr>
            <a:picLocks noChangeAspect="1"/>
          </p:cNvPicPr>
          <p:nvPr/>
        </p:nvPicPr>
        <p:blipFill>
          <a:blip r:embed="rId5"/>
          <a:stretch>
            <a:fillRect/>
          </a:stretch>
        </p:blipFill>
        <p:spPr>
          <a:xfrm>
            <a:off x="4358013" y="262686"/>
            <a:ext cx="4059037" cy="26700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7864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D2B1F-C4B1-5746-9820-6349EAB3B6C9}"/>
              </a:ext>
            </a:extLst>
          </p:cNvPr>
          <p:cNvSpPr>
            <a:spLocks noGrp="1"/>
          </p:cNvSpPr>
          <p:nvPr>
            <p:ph type="body" sz="quarter" idx="10"/>
          </p:nvPr>
        </p:nvSpPr>
        <p:spPr/>
        <p:txBody>
          <a:bodyPr/>
          <a:lstStyle/>
          <a:p>
            <a:r>
              <a:rPr lang="en-US"/>
              <a:t>Eligibility</a:t>
            </a:r>
          </a:p>
        </p:txBody>
      </p:sp>
    </p:spTree>
    <p:extLst>
      <p:ext uri="{BB962C8B-B14F-4D97-AF65-F5344CB8AC3E}">
        <p14:creationId xmlns:p14="http://schemas.microsoft.com/office/powerpoint/2010/main" val="184832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AD9D37-4578-3546-B3BF-A99FFB19AC0B}"/>
              </a:ext>
            </a:extLst>
          </p:cNvPr>
          <p:cNvSpPr>
            <a:spLocks noGrp="1"/>
          </p:cNvSpPr>
          <p:nvPr>
            <p:ph type="body" sz="quarter" idx="10"/>
          </p:nvPr>
        </p:nvSpPr>
        <p:spPr/>
        <p:txBody>
          <a:bodyPr/>
          <a:lstStyle/>
          <a:p>
            <a:pPr marL="285750" indent="-171450">
              <a:spcAft>
                <a:spcPts val="600"/>
              </a:spcAft>
              <a:buFont typeface="Arial" panose="020B0604020202020204" pitchFamily="34" charset="0"/>
              <a:buChar char="•"/>
            </a:pPr>
            <a:r>
              <a:rPr lang="en-US"/>
              <a:t>Be a Florida resident (ABLE United specific)</a:t>
            </a:r>
          </a:p>
          <a:p>
            <a:pPr marL="285750" indent="-171450">
              <a:spcAft>
                <a:spcPts val="600"/>
              </a:spcAft>
              <a:buFont typeface="Arial" panose="020B0604020202020204" pitchFamily="34" charset="0"/>
              <a:buChar char="•"/>
            </a:pPr>
            <a:r>
              <a:rPr lang="en-US"/>
              <a:t>Have a disability with onset prior to age 26 (age 46 starting in 2026)</a:t>
            </a:r>
          </a:p>
          <a:p>
            <a:pPr marL="285750" indent="-171450">
              <a:spcAft>
                <a:spcPts val="600"/>
              </a:spcAft>
              <a:buFont typeface="Arial" panose="020B0604020202020204" pitchFamily="34" charset="0"/>
              <a:buChar char="•"/>
            </a:pPr>
            <a:r>
              <a:rPr lang="en-US"/>
              <a:t>Receive SSI, SSDI or self-certify the beneficiary has a disability that is “severe”</a:t>
            </a:r>
          </a:p>
        </p:txBody>
      </p:sp>
      <p:sp>
        <p:nvSpPr>
          <p:cNvPr id="2" name="Text Placeholder 1">
            <a:extLst>
              <a:ext uri="{FF2B5EF4-FFF2-40B4-BE49-F238E27FC236}">
                <a16:creationId xmlns:a16="http://schemas.microsoft.com/office/drawing/2014/main" id="{1EADE74B-5355-AD40-A1D3-03D70541C7A4}"/>
              </a:ext>
            </a:extLst>
          </p:cNvPr>
          <p:cNvSpPr>
            <a:spLocks noGrp="1"/>
          </p:cNvSpPr>
          <p:nvPr>
            <p:ph type="body" sz="quarter" idx="12"/>
          </p:nvPr>
        </p:nvSpPr>
        <p:spPr/>
        <p:txBody>
          <a:bodyPr/>
          <a:lstStyle/>
          <a:p>
            <a:r>
              <a:rPr lang="en-US"/>
              <a:t>Eligible individuals are allowed one ABLE account nationwide and must also:</a:t>
            </a:r>
          </a:p>
        </p:txBody>
      </p:sp>
      <p:sp>
        <p:nvSpPr>
          <p:cNvPr id="11" name="Text Placeholder 2">
            <a:extLst>
              <a:ext uri="{FF2B5EF4-FFF2-40B4-BE49-F238E27FC236}">
                <a16:creationId xmlns:a16="http://schemas.microsoft.com/office/drawing/2014/main" id="{26B157A8-5CF9-E24D-A517-A65110F30D6C}"/>
              </a:ext>
            </a:extLst>
          </p:cNvPr>
          <p:cNvSpPr txBox="1">
            <a:spLocks/>
          </p:cNvSpPr>
          <p:nvPr/>
        </p:nvSpPr>
        <p:spPr>
          <a:xfrm>
            <a:off x="457199" y="2366962"/>
            <a:ext cx="8068733" cy="296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sz="1400" b="1">
                <a:solidFill>
                  <a:schemeClr val="accent1"/>
                </a:solidFill>
              </a:rPr>
              <a:t>If selecting self-certify as an option, the individual must: </a:t>
            </a:r>
          </a:p>
        </p:txBody>
      </p:sp>
      <p:sp>
        <p:nvSpPr>
          <p:cNvPr id="12" name="Text Placeholder 4">
            <a:extLst>
              <a:ext uri="{FF2B5EF4-FFF2-40B4-BE49-F238E27FC236}">
                <a16:creationId xmlns:a16="http://schemas.microsoft.com/office/drawing/2014/main" id="{6FCFC304-CC66-4C44-89A9-8EB23889E271}"/>
              </a:ext>
            </a:extLst>
          </p:cNvPr>
          <p:cNvSpPr txBox="1">
            <a:spLocks/>
          </p:cNvSpPr>
          <p:nvPr/>
        </p:nvSpPr>
        <p:spPr>
          <a:xfrm>
            <a:off x="508862" y="2964633"/>
            <a:ext cx="8175488" cy="13824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171450">
              <a:lnSpc>
                <a:spcPct val="115000"/>
              </a:lnSpc>
              <a:spcAft>
                <a:spcPts val="600"/>
              </a:spcAft>
              <a:buClr>
                <a:schemeClr val="dk2"/>
              </a:buClr>
              <a:buSzPts val="1800"/>
              <a:buFont typeface="Arial" panose="020B0604020202020204" pitchFamily="34" charset="0"/>
              <a:buChar char="•"/>
            </a:pPr>
            <a:r>
              <a:rPr lang="en-US" sz="1200">
                <a:solidFill>
                  <a:schemeClr val="dk2"/>
                </a:solidFill>
              </a:rPr>
              <a:t>Have a diagnosis of a physical or mental impairment prior to age 26</a:t>
            </a:r>
          </a:p>
          <a:p>
            <a:pPr marL="285750" indent="-171450">
              <a:lnSpc>
                <a:spcPct val="115000"/>
              </a:lnSpc>
              <a:spcAft>
                <a:spcPts val="600"/>
              </a:spcAft>
              <a:buClr>
                <a:schemeClr val="dk2"/>
              </a:buClr>
              <a:buSzPts val="1800"/>
              <a:buFont typeface="Arial" panose="020B0604020202020204" pitchFamily="34" charset="0"/>
              <a:buChar char="•"/>
            </a:pPr>
            <a:r>
              <a:rPr lang="en-US" sz="1200">
                <a:solidFill>
                  <a:schemeClr val="dk2"/>
                </a:solidFill>
              </a:rPr>
              <a:t>Have a disability that is “marked and severe with functional limitations”</a:t>
            </a:r>
          </a:p>
          <a:p>
            <a:pPr marL="285750" indent="-171450">
              <a:lnSpc>
                <a:spcPct val="115000"/>
              </a:lnSpc>
              <a:spcAft>
                <a:spcPts val="600"/>
              </a:spcAft>
              <a:buClr>
                <a:schemeClr val="dk2"/>
              </a:buClr>
              <a:buSzPts val="1800"/>
              <a:buFont typeface="Arial" panose="020B0604020202020204" pitchFamily="34" charset="0"/>
              <a:buChar char="•"/>
            </a:pPr>
            <a:r>
              <a:rPr lang="en-US" sz="1200">
                <a:solidFill>
                  <a:schemeClr val="dk2"/>
                </a:solidFill>
              </a:rPr>
              <a:t>Have a disability that is expected to last for at least 12 months</a:t>
            </a:r>
          </a:p>
        </p:txBody>
      </p:sp>
    </p:spTree>
    <p:extLst>
      <p:ext uri="{BB962C8B-B14F-4D97-AF65-F5344CB8AC3E}">
        <p14:creationId xmlns:p14="http://schemas.microsoft.com/office/powerpoint/2010/main" val="12761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87C425-3755-924A-8C81-73DE5207F135}"/>
              </a:ext>
            </a:extLst>
          </p:cNvPr>
          <p:cNvSpPr txBox="1">
            <a:spLocks/>
          </p:cNvSpPr>
          <p:nvPr/>
        </p:nvSpPr>
        <p:spPr>
          <a:xfrm>
            <a:off x="457201" y="461083"/>
            <a:ext cx="5977053" cy="33296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r>
              <a:rPr lang="en-US">
                <a:solidFill>
                  <a:schemeClr val="tx1">
                    <a:lumMod val="65000"/>
                    <a:lumOff val="35000"/>
                  </a:schemeClr>
                </a:solidFill>
              </a:rPr>
              <a:t>A qualifying disability includes individuals with a diagnosis such as: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Developmental Disorders: </a:t>
            </a:r>
            <a:r>
              <a:rPr lang="en-US" sz="1200">
                <a:solidFill>
                  <a:schemeClr val="tx1">
                    <a:lumMod val="65000"/>
                    <a:lumOff val="35000"/>
                  </a:schemeClr>
                </a:solidFill>
              </a:rPr>
              <a:t>Autistic Spectrum Disorder, Asperger’s Disorder, developmental delays and learning disabilities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Intellectual Disability: </a:t>
            </a:r>
            <a:r>
              <a:rPr lang="en-US" sz="1200">
                <a:solidFill>
                  <a:schemeClr val="tx1">
                    <a:lumMod val="65000"/>
                    <a:lumOff val="35000"/>
                  </a:schemeClr>
                </a:solidFill>
              </a:rPr>
              <a:t>Mild, moderate, or severe intellectual disability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Psychiatric Disorders: </a:t>
            </a:r>
            <a:r>
              <a:rPr lang="en-US" sz="1200">
                <a:solidFill>
                  <a:schemeClr val="tx1">
                    <a:lumMod val="65000"/>
                    <a:lumOff val="35000"/>
                  </a:schemeClr>
                </a:solidFill>
              </a:rPr>
              <a:t>Schizophrenia, Major depressive disorder, Post-Traumatic Stress Disorder (PTSD), Anorexia Nervosa, Attention Deficit/Hyperactivity Disorder (AD/HD), Bipolar Disorder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Nervous Disorders: </a:t>
            </a:r>
            <a:r>
              <a:rPr lang="en-US" sz="1200">
                <a:solidFill>
                  <a:schemeClr val="tx1">
                    <a:lumMod val="65000"/>
                    <a:lumOff val="35000"/>
                  </a:schemeClr>
                </a:solidFill>
              </a:rPr>
              <a:t>Blindness, Deafness, Cerebral Palsy, Muscular Dystrophy, Spina Bifida, Juvenile-onset Huntington’s Disease, Multiple Sclerosis, Severe sensorineural hearing loss, Congenital cataracts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Congenital Anomalies: </a:t>
            </a:r>
            <a:r>
              <a:rPr lang="en-US" sz="1200">
                <a:solidFill>
                  <a:schemeClr val="tx1">
                    <a:lumMod val="65000"/>
                    <a:lumOff val="35000"/>
                  </a:schemeClr>
                </a:solidFill>
              </a:rPr>
              <a:t>Chromosomal abnormalities, including Down Syndrome, Osteogenesis Imperfecta, Xeroderma Pigmentosum, Spinal muscular atrophy, Fragile X Syndrome, Edwards Syndrome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Respiratory Disorders:</a:t>
            </a:r>
            <a:r>
              <a:rPr lang="en-US" sz="1200">
                <a:solidFill>
                  <a:schemeClr val="tx1">
                    <a:lumMod val="65000"/>
                    <a:lumOff val="35000"/>
                  </a:schemeClr>
                </a:solidFill>
              </a:rPr>
              <a:t> Cystic Fibrosis </a:t>
            </a:r>
          </a:p>
          <a:p>
            <a:pPr marL="285750" indent="-285750" fontAlgn="base">
              <a:spcAft>
                <a:spcPts val="600"/>
              </a:spcAft>
              <a:buFont typeface="Arial" panose="020B0604020202020204" pitchFamily="34" charset="0"/>
              <a:buChar char="•"/>
            </a:pPr>
            <a:r>
              <a:rPr lang="en-US" sz="1200" b="1">
                <a:solidFill>
                  <a:schemeClr val="tx1">
                    <a:lumMod val="65000"/>
                    <a:lumOff val="35000"/>
                  </a:schemeClr>
                </a:solidFill>
              </a:rPr>
              <a:t>Other: </a:t>
            </a:r>
            <a:r>
              <a:rPr lang="en-US" sz="1200">
                <a:solidFill>
                  <a:schemeClr val="tx1">
                    <a:lumMod val="65000"/>
                    <a:lumOff val="35000"/>
                  </a:schemeClr>
                </a:solidFill>
              </a:rPr>
              <a:t>Tetralogy of Fallot, Hypoplastic left heart syndrome, End-stage liver disease, Juvenile-onset rheumatoid arthritis, Sickle cell disease, Hemophilia, and any other disability not listed </a:t>
            </a:r>
          </a:p>
          <a:p>
            <a:endParaRPr lang="en-US">
              <a:solidFill>
                <a:schemeClr val="tx1">
                  <a:lumMod val="65000"/>
                  <a:lumOff val="35000"/>
                </a:schemeClr>
              </a:solidFill>
            </a:endParaRPr>
          </a:p>
        </p:txBody>
      </p:sp>
      <p:pic>
        <p:nvPicPr>
          <p:cNvPr id="4" name="Picture 3" descr="Graphical user interface, application&#10;&#10;Description automatically generated">
            <a:extLst>
              <a:ext uri="{FF2B5EF4-FFF2-40B4-BE49-F238E27FC236}">
                <a16:creationId xmlns:a16="http://schemas.microsoft.com/office/drawing/2014/main" id="{8FEDC348-67AB-4743-AB8E-3002E3F731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0285" y="544748"/>
            <a:ext cx="2481943" cy="4000037"/>
          </a:xfrm>
          <a:prstGeom prst="rect">
            <a:avLst/>
          </a:prstGeom>
        </p:spPr>
      </p:pic>
    </p:spTree>
    <p:extLst>
      <p:ext uri="{BB962C8B-B14F-4D97-AF65-F5344CB8AC3E}">
        <p14:creationId xmlns:p14="http://schemas.microsoft.com/office/powerpoint/2010/main" val="414003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5799F-FE7E-2544-9CA7-F59EA63BEC1A}"/>
              </a:ext>
            </a:extLst>
          </p:cNvPr>
          <p:cNvSpPr>
            <a:spLocks noGrp="1"/>
          </p:cNvSpPr>
          <p:nvPr>
            <p:ph type="body" sz="quarter" idx="12"/>
          </p:nvPr>
        </p:nvSpPr>
        <p:spPr/>
        <p:txBody>
          <a:bodyPr/>
          <a:lstStyle/>
          <a:p>
            <a:r>
              <a:rPr lang="en-US" sz="2000"/>
              <a:t>Ownership</a:t>
            </a:r>
          </a:p>
        </p:txBody>
      </p:sp>
      <p:sp>
        <p:nvSpPr>
          <p:cNvPr id="3" name="Text Placeholder 2">
            <a:extLst>
              <a:ext uri="{FF2B5EF4-FFF2-40B4-BE49-F238E27FC236}">
                <a16:creationId xmlns:a16="http://schemas.microsoft.com/office/drawing/2014/main" id="{4AF5BD09-172C-DB48-B003-0417195DC534}"/>
              </a:ext>
            </a:extLst>
          </p:cNvPr>
          <p:cNvSpPr>
            <a:spLocks noGrp="1"/>
          </p:cNvSpPr>
          <p:nvPr>
            <p:ph type="body" sz="quarter" idx="10"/>
          </p:nvPr>
        </p:nvSpPr>
        <p:spPr/>
        <p:txBody>
          <a:bodyPr/>
          <a:lstStyle/>
          <a:p>
            <a:pPr marL="114300" indent="0">
              <a:lnSpc>
                <a:spcPct val="114000"/>
              </a:lnSpc>
              <a:spcAft>
                <a:spcPts val="1200"/>
              </a:spcAft>
              <a:buNone/>
            </a:pPr>
            <a:r>
              <a:rPr lang="en-US"/>
              <a:t>The individual with a disability, or the beneficiary, is the owner of the ABLE account – however, another person may assist in opening or maintaining the ABLE account as an authorized signatory, such as: </a:t>
            </a:r>
          </a:p>
          <a:p>
            <a:pPr>
              <a:lnSpc>
                <a:spcPct val="114000"/>
              </a:lnSpc>
              <a:spcAft>
                <a:spcPts val="600"/>
              </a:spcAft>
            </a:pPr>
            <a:r>
              <a:rPr lang="en-US"/>
              <a:t>Legal Guardian </a:t>
            </a:r>
          </a:p>
          <a:p>
            <a:pPr>
              <a:lnSpc>
                <a:spcPct val="114000"/>
              </a:lnSpc>
              <a:spcAft>
                <a:spcPts val="600"/>
              </a:spcAft>
            </a:pPr>
            <a:r>
              <a:rPr lang="en-US"/>
              <a:t>Power of Attorney </a:t>
            </a:r>
          </a:p>
          <a:p>
            <a:pPr>
              <a:lnSpc>
                <a:spcPct val="113999"/>
              </a:lnSpc>
              <a:spcAft>
                <a:spcPts val="600"/>
              </a:spcAft>
            </a:pPr>
            <a:r>
              <a:rPr lang="en-US"/>
              <a:t>Parent, Spouse, Sibling, Grandparent</a:t>
            </a:r>
          </a:p>
          <a:p>
            <a:pPr>
              <a:lnSpc>
                <a:spcPct val="114000"/>
              </a:lnSpc>
              <a:spcAft>
                <a:spcPts val="1800"/>
              </a:spcAft>
            </a:pPr>
            <a:r>
              <a:rPr lang="en-US"/>
              <a:t>Representative Payee (Individual or Organization)</a:t>
            </a:r>
          </a:p>
          <a:p>
            <a:pPr marL="114300" indent="0">
              <a:lnSpc>
                <a:spcPct val="114000"/>
              </a:lnSpc>
              <a:spcAft>
                <a:spcPts val="600"/>
              </a:spcAft>
              <a:buNone/>
            </a:pPr>
            <a:r>
              <a:rPr lang="en-US"/>
              <a:t>This authorized signatory is commonly referred to as the Authorized Legal Representative (ALR).</a:t>
            </a:r>
          </a:p>
          <a:p>
            <a:pPr marL="114300" indent="0">
              <a:lnSpc>
                <a:spcPct val="114000"/>
              </a:lnSpc>
              <a:spcAft>
                <a:spcPts val="600"/>
              </a:spcAft>
              <a:buNone/>
            </a:pPr>
            <a:endParaRPr lang="en-US"/>
          </a:p>
          <a:p>
            <a:endParaRPr lang="en-US"/>
          </a:p>
        </p:txBody>
      </p:sp>
    </p:spTree>
    <p:extLst>
      <p:ext uri="{BB962C8B-B14F-4D97-AF65-F5344CB8AC3E}">
        <p14:creationId xmlns:p14="http://schemas.microsoft.com/office/powerpoint/2010/main" val="145530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E38DF-DCAB-6B47-89BF-B7E90DD8126F}"/>
              </a:ext>
            </a:extLst>
          </p:cNvPr>
          <p:cNvSpPr>
            <a:spLocks noGrp="1"/>
          </p:cNvSpPr>
          <p:nvPr>
            <p:ph type="body" sz="quarter" idx="12"/>
          </p:nvPr>
        </p:nvSpPr>
        <p:spPr/>
        <p:txBody>
          <a:bodyPr/>
          <a:lstStyle/>
          <a:p>
            <a:r>
              <a:rPr lang="en-US"/>
              <a:t>Here’s what you’ll need to open an account:</a:t>
            </a:r>
          </a:p>
          <a:p>
            <a:endParaRPr lang="en-US"/>
          </a:p>
        </p:txBody>
      </p:sp>
      <p:sp>
        <p:nvSpPr>
          <p:cNvPr id="4" name="Text Placeholder 3">
            <a:extLst>
              <a:ext uri="{FF2B5EF4-FFF2-40B4-BE49-F238E27FC236}">
                <a16:creationId xmlns:a16="http://schemas.microsoft.com/office/drawing/2014/main" id="{CACAE264-389E-2541-98F0-2B8559AD2C9C}"/>
              </a:ext>
            </a:extLst>
          </p:cNvPr>
          <p:cNvSpPr>
            <a:spLocks noGrp="1"/>
          </p:cNvSpPr>
          <p:nvPr>
            <p:ph type="body" sz="quarter" idx="10"/>
          </p:nvPr>
        </p:nvSpPr>
        <p:spPr>
          <a:xfrm>
            <a:off x="457201" y="1152453"/>
            <a:ext cx="3935895" cy="3329678"/>
          </a:xfrm>
        </p:spPr>
        <p:txBody>
          <a:bodyPr/>
          <a:lstStyle/>
          <a:p>
            <a:pPr>
              <a:spcAft>
                <a:spcPts val="600"/>
              </a:spcAft>
            </a:pPr>
            <a:r>
              <a:rPr lang="en-US"/>
              <a:t>An email address</a:t>
            </a:r>
          </a:p>
          <a:p>
            <a:pPr>
              <a:lnSpc>
                <a:spcPct val="114999"/>
              </a:lnSpc>
              <a:spcAft>
                <a:spcPts val="600"/>
              </a:spcAft>
            </a:pPr>
            <a:r>
              <a:rPr lang="en-US"/>
              <a:t>The date of birth, address and Social Security Number for the individuals on the account	</a:t>
            </a:r>
          </a:p>
          <a:p>
            <a:pPr>
              <a:spcAft>
                <a:spcPts val="600"/>
              </a:spcAft>
            </a:pPr>
            <a:r>
              <a:rPr lang="en-US"/>
              <a:t>Self-certification if opening on behalf of Beneficiary</a:t>
            </a:r>
          </a:p>
          <a:p>
            <a:pPr>
              <a:spcAft>
                <a:spcPts val="600"/>
              </a:spcAft>
            </a:pPr>
            <a:r>
              <a:rPr lang="en-US"/>
              <a:t>Banking information credentials through Plaid</a:t>
            </a:r>
          </a:p>
          <a:p>
            <a:pPr>
              <a:spcAft>
                <a:spcPts val="600"/>
              </a:spcAft>
            </a:pPr>
            <a:r>
              <a:rPr lang="en-US"/>
              <a:t>Minimum $25 contribution to the account</a:t>
            </a:r>
          </a:p>
          <a:p>
            <a:pPr>
              <a:spcAft>
                <a:spcPts val="600"/>
              </a:spcAft>
            </a:pPr>
            <a:r>
              <a:rPr lang="en-US"/>
              <a:t>Investment selections </a:t>
            </a:r>
          </a:p>
          <a:p>
            <a:endParaRPr lang="en-US"/>
          </a:p>
        </p:txBody>
      </p:sp>
      <p:pic>
        <p:nvPicPr>
          <p:cNvPr id="9" name="Picture 8" descr="A picture containing text, monitor, electronics, screenshot&#10;&#10;Description automatically generated">
            <a:extLst>
              <a:ext uri="{FF2B5EF4-FFF2-40B4-BE49-F238E27FC236}">
                <a16:creationId xmlns:a16="http://schemas.microsoft.com/office/drawing/2014/main" id="{240B1D46-E16E-814C-8649-3B7AD05AC639}"/>
              </a:ext>
            </a:extLst>
          </p:cNvPr>
          <p:cNvPicPr>
            <a:picLocks noChangeAspect="1"/>
          </p:cNvPicPr>
          <p:nvPr/>
        </p:nvPicPr>
        <p:blipFill rotWithShape="1">
          <a:blip r:embed="rId3"/>
          <a:srcRect l="7805" t="17561" r="40000"/>
          <a:stretch/>
        </p:blipFill>
        <p:spPr>
          <a:xfrm>
            <a:off x="5129559" y="717184"/>
            <a:ext cx="3747805" cy="3329679"/>
          </a:xfrm>
          <a:prstGeom prst="rect">
            <a:avLst/>
          </a:prstGeom>
        </p:spPr>
      </p:pic>
    </p:spTree>
    <p:extLst>
      <p:ext uri="{BB962C8B-B14F-4D97-AF65-F5344CB8AC3E}">
        <p14:creationId xmlns:p14="http://schemas.microsoft.com/office/powerpoint/2010/main" val="361931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40995-33A5-9448-A90B-5C146880BDC5}"/>
              </a:ext>
            </a:extLst>
          </p:cNvPr>
          <p:cNvSpPr>
            <a:spLocks noGrp="1"/>
          </p:cNvSpPr>
          <p:nvPr>
            <p:ph type="body" sz="quarter" idx="10"/>
          </p:nvPr>
        </p:nvSpPr>
        <p:spPr/>
        <p:txBody>
          <a:bodyPr/>
          <a:lstStyle/>
          <a:p>
            <a:r>
              <a:rPr lang="en-US" sz="1400">
                <a:solidFill>
                  <a:schemeClr val="bg2"/>
                </a:solidFill>
              </a:rPr>
              <a:t>Three predesigned portfolios to meet the needs of most investors or five individual funds to build a custom portfolio based on your goals:</a:t>
            </a:r>
          </a:p>
        </p:txBody>
      </p:sp>
      <p:sp>
        <p:nvSpPr>
          <p:cNvPr id="3" name="Text Placeholder 2">
            <a:extLst>
              <a:ext uri="{FF2B5EF4-FFF2-40B4-BE49-F238E27FC236}">
                <a16:creationId xmlns:a16="http://schemas.microsoft.com/office/drawing/2014/main" id="{05419504-0412-B84C-9411-9CC559D68F2E}"/>
              </a:ext>
            </a:extLst>
          </p:cNvPr>
          <p:cNvSpPr>
            <a:spLocks noGrp="1"/>
          </p:cNvSpPr>
          <p:nvPr>
            <p:ph type="body" sz="quarter" idx="12"/>
          </p:nvPr>
        </p:nvSpPr>
        <p:spPr/>
        <p:txBody>
          <a:bodyPr/>
          <a:lstStyle/>
          <a:p>
            <a:r>
              <a:rPr lang="en-US"/>
              <a:t>Investment Options</a:t>
            </a:r>
          </a:p>
          <a:p>
            <a:endParaRPr lang="en-US"/>
          </a:p>
        </p:txBody>
      </p:sp>
      <p:sp>
        <p:nvSpPr>
          <p:cNvPr id="4" name="Text Placeholder 3">
            <a:extLst>
              <a:ext uri="{FF2B5EF4-FFF2-40B4-BE49-F238E27FC236}">
                <a16:creationId xmlns:a16="http://schemas.microsoft.com/office/drawing/2014/main" id="{C24A0F5A-E9FA-0246-89D0-627EE83F6206}"/>
              </a:ext>
            </a:extLst>
          </p:cNvPr>
          <p:cNvSpPr>
            <a:spLocks noGrp="1"/>
          </p:cNvSpPr>
          <p:nvPr>
            <p:ph type="body" sz="quarter" idx="13"/>
          </p:nvPr>
        </p:nvSpPr>
        <p:spPr>
          <a:xfrm>
            <a:off x="457201" y="2382830"/>
            <a:ext cx="4114800" cy="1063487"/>
          </a:xfrm>
        </p:spPr>
        <p:txBody>
          <a:bodyPr/>
          <a:lstStyle/>
          <a:p>
            <a:pPr>
              <a:spcAft>
                <a:spcPts val="1200"/>
              </a:spcAft>
            </a:pPr>
            <a:r>
              <a:rPr lang="en-US" sz="1400" b="1">
                <a:solidFill>
                  <a:schemeClr val="bg2"/>
                </a:solidFill>
              </a:rPr>
              <a:t>Portfolio Options </a:t>
            </a:r>
            <a:endParaRPr lang="en-US" sz="1400">
              <a:solidFill>
                <a:schemeClr val="bg2"/>
              </a:solidFill>
            </a:endParaRPr>
          </a:p>
          <a:p>
            <a:pPr marL="285750" indent="-285750">
              <a:spcAft>
                <a:spcPts val="600"/>
              </a:spcAft>
              <a:buFont typeface="Arial" panose="020B0604020202020204" pitchFamily="34" charset="0"/>
              <a:buChar char="•"/>
            </a:pPr>
            <a:r>
              <a:rPr lang="en-US" sz="1400">
                <a:solidFill>
                  <a:schemeClr val="bg2"/>
                </a:solidFill>
              </a:rPr>
              <a:t>Conservative </a:t>
            </a:r>
          </a:p>
          <a:p>
            <a:pPr marL="285750" indent="-285750">
              <a:spcAft>
                <a:spcPts val="600"/>
              </a:spcAft>
              <a:buFont typeface="Arial" panose="020B0604020202020204" pitchFamily="34" charset="0"/>
              <a:buChar char="•"/>
            </a:pPr>
            <a:r>
              <a:rPr lang="en-US" sz="1400">
                <a:solidFill>
                  <a:schemeClr val="bg2"/>
                </a:solidFill>
              </a:rPr>
              <a:t>Moderate </a:t>
            </a:r>
          </a:p>
          <a:p>
            <a:pPr marL="285750" indent="-285750">
              <a:spcAft>
                <a:spcPts val="600"/>
              </a:spcAft>
              <a:buFont typeface="Arial" panose="020B0604020202020204" pitchFamily="34" charset="0"/>
              <a:buChar char="•"/>
            </a:pPr>
            <a:r>
              <a:rPr lang="en-US" sz="1400">
                <a:solidFill>
                  <a:schemeClr val="bg2"/>
                </a:solidFill>
              </a:rPr>
              <a:t>Growth</a:t>
            </a:r>
          </a:p>
        </p:txBody>
      </p:sp>
      <p:sp>
        <p:nvSpPr>
          <p:cNvPr id="5" name="Text Placeholder 3">
            <a:extLst>
              <a:ext uri="{FF2B5EF4-FFF2-40B4-BE49-F238E27FC236}">
                <a16:creationId xmlns:a16="http://schemas.microsoft.com/office/drawing/2014/main" id="{EA297507-7859-5644-A133-12682B9B3093}"/>
              </a:ext>
            </a:extLst>
          </p:cNvPr>
          <p:cNvSpPr txBox="1">
            <a:spLocks/>
          </p:cNvSpPr>
          <p:nvPr/>
        </p:nvSpPr>
        <p:spPr>
          <a:xfrm>
            <a:off x="5029200" y="2382829"/>
            <a:ext cx="4114800" cy="10634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a:lnSpc>
                <a:spcPct val="115000"/>
              </a:lnSpc>
              <a:spcBef>
                <a:spcPts val="0"/>
              </a:spcBef>
              <a:spcAft>
                <a:spcPts val="0"/>
              </a:spcAft>
              <a:buClr>
                <a:schemeClr val="dk2"/>
              </a:buClr>
              <a:buSzPts val="1800"/>
              <a:buFont typeface="Arial"/>
              <a:buNone/>
              <a:defRPr sz="12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2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spcAft>
                <a:spcPts val="1200"/>
              </a:spcAft>
            </a:pPr>
            <a:r>
              <a:rPr lang="en-US" sz="1400" b="1">
                <a:solidFill>
                  <a:schemeClr val="bg2"/>
                </a:solidFill>
              </a:rPr>
              <a:t>Fund Options </a:t>
            </a:r>
          </a:p>
          <a:p>
            <a:pPr marL="400050" indent="-285750">
              <a:spcAft>
                <a:spcPts val="600"/>
              </a:spcAft>
              <a:buFont typeface="Arial" panose="020B0604020202020204" pitchFamily="34" charset="0"/>
              <a:buChar char="•"/>
            </a:pPr>
            <a:r>
              <a:rPr lang="en-US" sz="1400">
                <a:solidFill>
                  <a:schemeClr val="bg2"/>
                </a:solidFill>
              </a:rPr>
              <a:t>Money Market Fund, </a:t>
            </a:r>
            <a:r>
              <a:rPr lang="en-US" sz="1400" i="1">
                <a:solidFill>
                  <a:schemeClr val="bg2"/>
                </a:solidFill>
              </a:rPr>
              <a:t>Florida Prime </a:t>
            </a:r>
          </a:p>
          <a:p>
            <a:pPr marL="400050" indent="-285750">
              <a:spcAft>
                <a:spcPts val="600"/>
              </a:spcAft>
              <a:buFont typeface="Arial" panose="020B0604020202020204" pitchFamily="34" charset="0"/>
              <a:buChar char="•"/>
            </a:pPr>
            <a:r>
              <a:rPr lang="en-US" sz="1400">
                <a:solidFill>
                  <a:schemeClr val="bg2"/>
                </a:solidFill>
              </a:rPr>
              <a:t>U.S. Stock Fund, </a:t>
            </a:r>
            <a:r>
              <a:rPr lang="en-US" sz="1400" i="1">
                <a:solidFill>
                  <a:schemeClr val="bg2"/>
                </a:solidFill>
              </a:rPr>
              <a:t>Vanguard</a:t>
            </a:r>
          </a:p>
          <a:p>
            <a:pPr marL="400050" indent="-285750">
              <a:spcAft>
                <a:spcPts val="600"/>
              </a:spcAft>
              <a:buFont typeface="Arial" panose="020B0604020202020204" pitchFamily="34" charset="0"/>
              <a:buChar char="•"/>
            </a:pPr>
            <a:r>
              <a:rPr lang="en-US" sz="1400">
                <a:solidFill>
                  <a:schemeClr val="bg2"/>
                </a:solidFill>
              </a:rPr>
              <a:t>U.S. Bond Fund, </a:t>
            </a:r>
            <a:r>
              <a:rPr lang="en-US" sz="1400" i="1">
                <a:solidFill>
                  <a:schemeClr val="bg2"/>
                </a:solidFill>
              </a:rPr>
              <a:t>Vanguard</a:t>
            </a:r>
          </a:p>
          <a:p>
            <a:pPr marL="400050" indent="-285750">
              <a:spcAft>
                <a:spcPts val="600"/>
              </a:spcAft>
              <a:buFont typeface="Arial" panose="020B0604020202020204" pitchFamily="34" charset="0"/>
              <a:buChar char="•"/>
            </a:pPr>
            <a:r>
              <a:rPr lang="en-US" sz="1400">
                <a:solidFill>
                  <a:schemeClr val="bg2"/>
                </a:solidFill>
              </a:rPr>
              <a:t>International Stock Fund, </a:t>
            </a:r>
            <a:r>
              <a:rPr lang="en-US" sz="1400" i="1">
                <a:solidFill>
                  <a:schemeClr val="bg2"/>
                </a:solidFill>
              </a:rPr>
              <a:t>BlackRock</a:t>
            </a:r>
          </a:p>
          <a:p>
            <a:pPr marL="400050" indent="-285750">
              <a:spcAft>
                <a:spcPts val="600"/>
              </a:spcAft>
              <a:buFont typeface="Arial" panose="020B0604020202020204" pitchFamily="34" charset="0"/>
              <a:buChar char="•"/>
            </a:pPr>
            <a:r>
              <a:rPr lang="en-US" sz="1400">
                <a:solidFill>
                  <a:schemeClr val="bg2"/>
                </a:solidFill>
              </a:rPr>
              <a:t>FDIC Savings Fund, </a:t>
            </a:r>
            <a:r>
              <a:rPr lang="en-US" sz="1400" i="1">
                <a:solidFill>
                  <a:schemeClr val="bg2"/>
                </a:solidFill>
              </a:rPr>
              <a:t>BNY Mellon</a:t>
            </a:r>
          </a:p>
        </p:txBody>
      </p:sp>
    </p:spTree>
    <p:extLst>
      <p:ext uri="{BB962C8B-B14F-4D97-AF65-F5344CB8AC3E}">
        <p14:creationId xmlns:p14="http://schemas.microsoft.com/office/powerpoint/2010/main" val="306125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3BB64AE-B870-D644-8097-4956702952CB}"/>
              </a:ext>
            </a:extLst>
          </p:cNvPr>
          <p:cNvSpPr txBox="1">
            <a:spLocks/>
          </p:cNvSpPr>
          <p:nvPr/>
        </p:nvSpPr>
        <p:spPr>
          <a:xfrm>
            <a:off x="609600" y="1126435"/>
            <a:ext cx="8278813" cy="33296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spcAft>
                <a:spcPts val="1200"/>
              </a:spcAft>
              <a:buFont typeface="Arial"/>
              <a:buNone/>
            </a:pPr>
            <a:r>
              <a:rPr lang="en-US" sz="1400"/>
              <a:t>Generally, contributions are considered gifts (not income) to the individual with a disability. </a:t>
            </a:r>
          </a:p>
          <a:p>
            <a:pPr marL="114300" indent="0">
              <a:spcAft>
                <a:spcPts val="1200"/>
              </a:spcAft>
              <a:buFont typeface="Arial"/>
              <a:buNone/>
            </a:pPr>
            <a:r>
              <a:rPr lang="en-US" sz="1400" b="1"/>
              <a:t>Contribution considerations include: </a:t>
            </a:r>
          </a:p>
          <a:p>
            <a:pPr>
              <a:spcAft>
                <a:spcPts val="600"/>
              </a:spcAft>
              <a:buSzPct val="75000"/>
            </a:pPr>
            <a:r>
              <a:rPr lang="en-US" sz="1400"/>
              <a:t>A total of $17,000 (2023) can be contributed per calendar year</a:t>
            </a:r>
          </a:p>
          <a:p>
            <a:pPr>
              <a:spcAft>
                <a:spcPts val="600"/>
              </a:spcAft>
              <a:buSzPct val="75000"/>
            </a:pPr>
            <a:r>
              <a:rPr lang="en-US" sz="1400"/>
              <a:t>ABLE to Work allows working beneficiary not saving for retirement can contribute above $17,000</a:t>
            </a:r>
          </a:p>
          <a:p>
            <a:pPr lvl="1">
              <a:spcBef>
                <a:spcPts val="0"/>
              </a:spcBef>
              <a:spcAft>
                <a:spcPts val="600"/>
              </a:spcAft>
              <a:buSzPct val="75000"/>
            </a:pPr>
            <a:r>
              <a:rPr lang="en-US" sz="1200"/>
              <a:t>Compensation includible in the designated beneficiary's gross income for the taxable year, or</a:t>
            </a:r>
          </a:p>
          <a:p>
            <a:pPr lvl="1">
              <a:spcBef>
                <a:spcPts val="0"/>
              </a:spcBef>
              <a:spcAft>
                <a:spcPts val="600"/>
              </a:spcAft>
              <a:buSzPct val="75000"/>
            </a:pPr>
            <a:r>
              <a:rPr lang="en-US" sz="1200"/>
              <a:t>An amount equal to the poverty line for a one-person household, as determined for the calendar year preceding the calendar year in which the taxable year begins (Florida = $13,590 (2023)) </a:t>
            </a:r>
          </a:p>
          <a:p>
            <a:pPr lvl="1">
              <a:spcBef>
                <a:spcPts val="0"/>
              </a:spcBef>
              <a:spcAft>
                <a:spcPts val="600"/>
              </a:spcAft>
              <a:buSzPct val="75000"/>
            </a:pPr>
            <a:r>
              <a:rPr lang="en-US" sz="1200"/>
              <a:t>Individual putting earned income into account, still counts as earned income</a:t>
            </a:r>
          </a:p>
          <a:p>
            <a:pPr>
              <a:spcAft>
                <a:spcPts val="600"/>
              </a:spcAft>
              <a:buSzPct val="75000"/>
            </a:pPr>
            <a:r>
              <a:rPr lang="en-US" sz="1400"/>
              <a:t>Opportunity to rollover funds from 529 college savings plan</a:t>
            </a:r>
          </a:p>
          <a:p>
            <a:pPr marL="114300" indent="0">
              <a:spcAft>
                <a:spcPts val="600"/>
              </a:spcAft>
              <a:buSzPct val="75000"/>
              <a:buNone/>
            </a:pPr>
            <a:endParaRPr lang="en-US" sz="1400"/>
          </a:p>
        </p:txBody>
      </p:sp>
      <p:sp>
        <p:nvSpPr>
          <p:cNvPr id="5" name="Text Placeholder 2">
            <a:extLst>
              <a:ext uri="{FF2B5EF4-FFF2-40B4-BE49-F238E27FC236}">
                <a16:creationId xmlns:a16="http://schemas.microsoft.com/office/drawing/2014/main" id="{FF9CBDEE-921F-C84B-85D6-C8231A3E6AEA}"/>
              </a:ext>
            </a:extLst>
          </p:cNvPr>
          <p:cNvSpPr txBox="1">
            <a:spLocks/>
          </p:cNvSpPr>
          <p:nvPr/>
        </p:nvSpPr>
        <p:spPr>
          <a:xfrm>
            <a:off x="609600" y="539268"/>
            <a:ext cx="8278812" cy="296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14300" marR="0" lvl="0" indent="0" algn="l" rtl="0">
              <a:lnSpc>
                <a:spcPct val="115000"/>
              </a:lnSpc>
              <a:spcBef>
                <a:spcPts val="0"/>
              </a:spcBef>
              <a:spcAft>
                <a:spcPts val="0"/>
              </a:spcAft>
              <a:buClr>
                <a:schemeClr val="dk2"/>
              </a:buClr>
              <a:buSzPts val="1800"/>
              <a:buFont typeface="Arial"/>
              <a:buNone/>
              <a:defRPr sz="1600" b="1" i="0" u="none" strike="noStrike" cap="none">
                <a:solidFill>
                  <a:schemeClr val="accent1"/>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a:t>Contribute</a:t>
            </a:r>
          </a:p>
        </p:txBody>
      </p:sp>
    </p:spTree>
    <p:extLst>
      <p:ext uri="{BB962C8B-B14F-4D97-AF65-F5344CB8AC3E}">
        <p14:creationId xmlns:p14="http://schemas.microsoft.com/office/powerpoint/2010/main" val="361318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921421F-4B56-6E4F-8A57-7028994469F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415" y="489043"/>
            <a:ext cx="7529170" cy="3622298"/>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8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199" y="776967"/>
            <a:ext cx="8278813" cy="3329678"/>
          </a:xfrm>
        </p:spPr>
        <p:txBody>
          <a:bodyPr/>
          <a:lstStyle/>
          <a:p>
            <a:pPr>
              <a:lnSpc>
                <a:spcPct val="100000"/>
              </a:lnSpc>
              <a:spcBef>
                <a:spcPts val="600"/>
              </a:spcBef>
              <a:spcAft>
                <a:spcPts val="600"/>
              </a:spcAft>
            </a:pPr>
            <a:r>
              <a:rPr lang="en-US"/>
              <a:t>History and Legislation </a:t>
            </a:r>
          </a:p>
          <a:p>
            <a:pPr>
              <a:lnSpc>
                <a:spcPct val="100000"/>
              </a:lnSpc>
              <a:spcBef>
                <a:spcPts val="600"/>
              </a:spcBef>
              <a:spcAft>
                <a:spcPts val="600"/>
              </a:spcAft>
            </a:pPr>
            <a:r>
              <a:rPr lang="en-US"/>
              <a:t>Program Management for Florida</a:t>
            </a:r>
          </a:p>
          <a:p>
            <a:pPr>
              <a:lnSpc>
                <a:spcPct val="100000"/>
              </a:lnSpc>
              <a:spcBef>
                <a:spcPts val="600"/>
              </a:spcBef>
              <a:spcAft>
                <a:spcPts val="600"/>
              </a:spcAft>
            </a:pPr>
            <a:r>
              <a:rPr lang="en-US"/>
              <a:t>Eligibility and Enrollment</a:t>
            </a:r>
          </a:p>
          <a:p>
            <a:pPr>
              <a:lnSpc>
                <a:spcPct val="100000"/>
              </a:lnSpc>
              <a:spcBef>
                <a:spcPts val="600"/>
              </a:spcBef>
              <a:spcAft>
                <a:spcPts val="600"/>
              </a:spcAft>
            </a:pPr>
            <a:r>
              <a:rPr lang="en-US"/>
              <a:t>How It Works with Public Benefits </a:t>
            </a:r>
          </a:p>
          <a:p>
            <a:pPr>
              <a:lnSpc>
                <a:spcPct val="100000"/>
              </a:lnSpc>
              <a:spcBef>
                <a:spcPts val="600"/>
              </a:spcBef>
              <a:spcAft>
                <a:spcPts val="600"/>
              </a:spcAft>
            </a:pPr>
            <a:r>
              <a:rPr lang="en-US"/>
              <a:t>ABLE Accounts and Special Needs Trusts</a:t>
            </a:r>
          </a:p>
          <a:p>
            <a:pPr>
              <a:lnSpc>
                <a:spcPct val="100000"/>
              </a:lnSpc>
              <a:spcBef>
                <a:spcPts val="600"/>
              </a:spcBef>
              <a:spcAft>
                <a:spcPts val="600"/>
              </a:spcAft>
            </a:pPr>
            <a:r>
              <a:rPr lang="en-US"/>
              <a:t>Death of Beneficiary</a:t>
            </a:r>
          </a:p>
          <a:p>
            <a:pPr>
              <a:lnSpc>
                <a:spcPct val="100000"/>
              </a:lnSpc>
              <a:spcBef>
                <a:spcPts val="600"/>
              </a:spcBef>
              <a:spcAft>
                <a:spcPts val="600"/>
              </a:spcAft>
            </a:pPr>
            <a:r>
              <a:rPr lang="en-US"/>
              <a:t>Hypothetical Situations</a:t>
            </a:r>
          </a:p>
          <a:p>
            <a:pPr>
              <a:lnSpc>
                <a:spcPct val="100000"/>
              </a:lnSpc>
              <a:spcBef>
                <a:spcPts val="600"/>
              </a:spcBef>
              <a:spcAft>
                <a:spcPts val="600"/>
              </a:spcAft>
            </a:pPr>
            <a:r>
              <a:rPr lang="en-US"/>
              <a:t>How to Reach Us</a:t>
            </a:r>
          </a:p>
        </p:txBody>
      </p:sp>
      <p:sp>
        <p:nvSpPr>
          <p:cNvPr id="6" name="Text Placeholder 5"/>
          <p:cNvSpPr>
            <a:spLocks noGrp="1"/>
          </p:cNvSpPr>
          <p:nvPr>
            <p:ph type="body" sz="quarter" idx="12"/>
          </p:nvPr>
        </p:nvSpPr>
        <p:spPr/>
        <p:txBody>
          <a:bodyPr/>
          <a:lstStyle/>
          <a:p>
            <a:r>
              <a:rPr lang="en-US"/>
              <a:t>ABLE Outline</a:t>
            </a:r>
          </a:p>
        </p:txBody>
      </p:sp>
    </p:spTree>
    <p:extLst>
      <p:ext uri="{BB962C8B-B14F-4D97-AF65-F5344CB8AC3E}">
        <p14:creationId xmlns:p14="http://schemas.microsoft.com/office/powerpoint/2010/main" val="2901314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8D0E3B8-B8A1-5E4D-9AB3-63919B2EDE12}"/>
              </a:ext>
            </a:extLst>
          </p:cNvPr>
          <p:cNvSpPr>
            <a:spLocks noGrp="1"/>
          </p:cNvSpPr>
          <p:nvPr>
            <p:ph type="body" sz="quarter" idx="12"/>
          </p:nvPr>
        </p:nvSpPr>
        <p:spPr>
          <a:xfrm>
            <a:off x="457200" y="386868"/>
            <a:ext cx="8278812" cy="296863"/>
          </a:xfrm>
        </p:spPr>
        <p:txBody>
          <a:bodyPr/>
          <a:lstStyle/>
          <a:p>
            <a:r>
              <a:rPr lang="en-US"/>
              <a:t>Withdraw</a:t>
            </a:r>
          </a:p>
        </p:txBody>
      </p:sp>
      <p:sp>
        <p:nvSpPr>
          <p:cNvPr id="5" name="Text Placeholder 2">
            <a:extLst>
              <a:ext uri="{FF2B5EF4-FFF2-40B4-BE49-F238E27FC236}">
                <a16:creationId xmlns:a16="http://schemas.microsoft.com/office/drawing/2014/main" id="{F9E52A73-3C68-DB48-B98E-85E8B15021FE}"/>
              </a:ext>
            </a:extLst>
          </p:cNvPr>
          <p:cNvSpPr>
            <a:spLocks noGrp="1"/>
          </p:cNvSpPr>
          <p:nvPr>
            <p:ph type="body" sz="quarter" idx="10"/>
          </p:nvPr>
        </p:nvSpPr>
        <p:spPr>
          <a:xfrm>
            <a:off x="457200" y="836012"/>
            <a:ext cx="5875506" cy="3329678"/>
          </a:xfrm>
        </p:spPr>
        <p:txBody>
          <a:bodyPr/>
          <a:lstStyle/>
          <a:p>
            <a:pPr marL="114300" indent="0">
              <a:spcAft>
                <a:spcPts val="1200"/>
              </a:spcAft>
              <a:buNone/>
            </a:pPr>
            <a:r>
              <a:rPr lang="en-US"/>
              <a:t>Withdrawal via electronic transfer to a connected bank, request for a check, or sign up for optional ABLE Visa® Prepaid Card. </a:t>
            </a:r>
          </a:p>
          <a:p>
            <a:pPr marL="114300" indent="0">
              <a:spcAft>
                <a:spcPts val="1200"/>
              </a:spcAft>
              <a:buNone/>
            </a:pPr>
            <a:r>
              <a:rPr lang="en-US" b="1"/>
              <a:t>Additional considerations:</a:t>
            </a:r>
          </a:p>
          <a:p>
            <a:pPr>
              <a:spcAft>
                <a:spcPts val="600"/>
              </a:spcAft>
            </a:pPr>
            <a:r>
              <a:rPr lang="en-US"/>
              <a:t>Earnings are tax-free if withdrawals are used for Qualified Disability Expenses (QDE)</a:t>
            </a:r>
          </a:p>
          <a:p>
            <a:pPr>
              <a:spcAft>
                <a:spcPts val="600"/>
              </a:spcAft>
            </a:pPr>
            <a:r>
              <a:rPr lang="en-US"/>
              <a:t>Choose which investment to withdraw from – allows to separate savings from investing</a:t>
            </a:r>
          </a:p>
          <a:p>
            <a:pPr>
              <a:spcAft>
                <a:spcPts val="600"/>
              </a:spcAft>
            </a:pPr>
            <a:r>
              <a:rPr lang="en-US"/>
              <a:t>Keep documentation for the IRS and/or SSA</a:t>
            </a:r>
          </a:p>
          <a:p>
            <a:pPr lvl="1">
              <a:spcBef>
                <a:spcPts val="0"/>
              </a:spcBef>
              <a:spcAft>
                <a:spcPts val="600"/>
              </a:spcAft>
            </a:pPr>
            <a:r>
              <a:rPr lang="en-US"/>
              <a:t>Accounts receive 5498-QA showing ABLE account establishment and eligibility</a:t>
            </a:r>
          </a:p>
          <a:p>
            <a:pPr lvl="1">
              <a:spcBef>
                <a:spcPts val="0"/>
              </a:spcBef>
              <a:spcAft>
                <a:spcPts val="600"/>
              </a:spcAft>
            </a:pPr>
            <a:r>
              <a:rPr lang="en-US"/>
              <a:t>Account with a distribution receive 1099-QA showing total basis and earnings. No tax on earnings if used for QDE. If no QDE’s, tax on earnings portion + 10% penalty</a:t>
            </a:r>
          </a:p>
          <a:p>
            <a:endParaRPr lang="en-US"/>
          </a:p>
        </p:txBody>
      </p:sp>
      <p:sp>
        <p:nvSpPr>
          <p:cNvPr id="6" name="TextBox 5">
            <a:extLst>
              <a:ext uri="{FF2B5EF4-FFF2-40B4-BE49-F238E27FC236}">
                <a16:creationId xmlns:a16="http://schemas.microsoft.com/office/drawing/2014/main" id="{7591C463-B87C-2C40-A719-B2D3FA846C12}"/>
              </a:ext>
            </a:extLst>
          </p:cNvPr>
          <p:cNvSpPr txBox="1"/>
          <p:nvPr/>
        </p:nvSpPr>
        <p:spPr>
          <a:xfrm>
            <a:off x="6913756" y="1081668"/>
            <a:ext cx="2007220" cy="2508379"/>
          </a:xfrm>
          <a:prstGeom prst="rect">
            <a:avLst/>
          </a:prstGeom>
          <a:noFill/>
        </p:spPr>
        <p:txBody>
          <a:bodyPr wrap="square" rtlCol="0">
            <a:spAutoFit/>
          </a:bodyPr>
          <a:lstStyle/>
          <a:p>
            <a:pPr algn="ctr"/>
            <a:r>
              <a:rPr lang="en-US" sz="1100">
                <a:solidFill>
                  <a:schemeClr val="bg2"/>
                </a:solidFill>
              </a:rPr>
              <a:t>The ABLE Visa® Prepaid Card is issued by Sunrise Banks N.A., St. Paul, MN 55103, Member FDIC, pursuant to a license from Visa U.S.A. Inc. This card can be used everywhere Visa debit cards are accepted. Use of this card constitutes acceptance of the terms and conditions stated in the Cardholder Agreement.</a:t>
            </a:r>
          </a:p>
          <a:p>
            <a:endParaRPr lang="en-US"/>
          </a:p>
        </p:txBody>
      </p:sp>
    </p:spTree>
    <p:extLst>
      <p:ext uri="{BB962C8B-B14F-4D97-AF65-F5344CB8AC3E}">
        <p14:creationId xmlns:p14="http://schemas.microsoft.com/office/powerpoint/2010/main" val="358118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28B44-9F72-1041-91D4-77E1EA88284A}"/>
              </a:ext>
            </a:extLst>
          </p:cNvPr>
          <p:cNvSpPr>
            <a:spLocks noGrp="1"/>
          </p:cNvSpPr>
          <p:nvPr>
            <p:ph type="body" sz="quarter" idx="12"/>
          </p:nvPr>
        </p:nvSpPr>
        <p:spPr/>
        <p:txBody>
          <a:bodyPr/>
          <a:lstStyle/>
          <a:p>
            <a:r>
              <a:rPr lang="en-US"/>
              <a:t>Qualified Disability Expenses</a:t>
            </a:r>
          </a:p>
        </p:txBody>
      </p:sp>
      <p:pic>
        <p:nvPicPr>
          <p:cNvPr id="5" name="Picture 4">
            <a:extLst>
              <a:ext uri="{FF2B5EF4-FFF2-40B4-BE49-F238E27FC236}">
                <a16:creationId xmlns:a16="http://schemas.microsoft.com/office/drawing/2014/main" id="{0A6F89D8-012C-BC45-8AA6-447786A5C80A}"/>
              </a:ext>
            </a:extLst>
          </p:cNvPr>
          <p:cNvPicPr>
            <a:picLocks noChangeAspect="1"/>
          </p:cNvPicPr>
          <p:nvPr/>
        </p:nvPicPr>
        <p:blipFill>
          <a:blip r:embed="rId3"/>
          <a:stretch>
            <a:fillRect/>
          </a:stretch>
        </p:blipFill>
        <p:spPr>
          <a:xfrm>
            <a:off x="612918" y="898951"/>
            <a:ext cx="7938653" cy="3488040"/>
          </a:xfrm>
          <a:prstGeom prst="rect">
            <a:avLst/>
          </a:prstGeom>
        </p:spPr>
      </p:pic>
    </p:spTree>
    <p:extLst>
      <p:ext uri="{BB962C8B-B14F-4D97-AF65-F5344CB8AC3E}">
        <p14:creationId xmlns:p14="http://schemas.microsoft.com/office/powerpoint/2010/main" val="371690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28B44-9F72-1041-91D4-77E1EA88284A}"/>
              </a:ext>
            </a:extLst>
          </p:cNvPr>
          <p:cNvSpPr>
            <a:spLocks noGrp="1"/>
          </p:cNvSpPr>
          <p:nvPr>
            <p:ph type="body" sz="quarter" idx="12"/>
          </p:nvPr>
        </p:nvSpPr>
        <p:spPr/>
        <p:txBody>
          <a:bodyPr/>
          <a:lstStyle/>
          <a:p>
            <a:r>
              <a:rPr lang="en-US"/>
              <a:t>Qualified Disability Expenses</a:t>
            </a:r>
          </a:p>
        </p:txBody>
      </p:sp>
      <p:sp>
        <p:nvSpPr>
          <p:cNvPr id="4" name="Rectangle 3"/>
          <p:cNvSpPr/>
          <p:nvPr/>
        </p:nvSpPr>
        <p:spPr>
          <a:xfrm>
            <a:off x="491701" y="1017479"/>
            <a:ext cx="8278812" cy="3970318"/>
          </a:xfrm>
          <a:prstGeom prst="rect">
            <a:avLst/>
          </a:prstGeom>
        </p:spPr>
        <p:txBody>
          <a:bodyPr wrap="square">
            <a:spAutoFit/>
          </a:bodyPr>
          <a:lstStyle/>
          <a:p>
            <a:r>
              <a:rPr lang="en-US" i="1">
                <a:solidFill>
                  <a:schemeClr val="dk2"/>
                </a:solidFill>
              </a:rPr>
              <a:t>Therefore, the Treasury Department and the IRS cannot provide either a comprehensive list of qualified disability expenses or a short list of expenses that would not satisfy that standard. The Treasury Department and the IRS note that </a:t>
            </a:r>
            <a:r>
              <a:rPr lang="en-US" b="1" i="1" u="sng">
                <a:solidFill>
                  <a:schemeClr val="dk2"/>
                </a:solidFill>
              </a:rPr>
              <a:t>Congress did not define a qualified disability expense as any expenditure for the benefit of an eligible individual, nor did Congress define a qualified disability expense as an expense that benefits only the eligible individual</a:t>
            </a:r>
            <a:r>
              <a:rPr lang="en-US" i="1">
                <a:solidFill>
                  <a:schemeClr val="dk2"/>
                </a:solidFill>
              </a:rPr>
              <a:t>. The ABLE Act mandates different tax treatment for those expenses that are qualified disability expenses and those that are not. Consequently, the </a:t>
            </a:r>
            <a:r>
              <a:rPr lang="en-US" b="1" i="1" u="sng">
                <a:solidFill>
                  <a:schemeClr val="dk2"/>
                </a:solidFill>
              </a:rPr>
              <a:t>final regulations retain the 2015 proposed regulations' broad, but not unlimited, definition of a qualified disability expense. </a:t>
            </a:r>
          </a:p>
          <a:p>
            <a:endParaRPr lang="en-US" b="1" u="sng">
              <a:solidFill>
                <a:schemeClr val="dk2"/>
              </a:solidFill>
            </a:endParaRPr>
          </a:p>
          <a:p>
            <a:r>
              <a:rPr lang="en-US">
                <a:solidFill>
                  <a:schemeClr val="dk2"/>
                </a:solidFill>
              </a:rPr>
              <a:t>For more information, visit </a:t>
            </a:r>
            <a:r>
              <a:rPr lang="en-US">
                <a:hlinkClick r:id="rId3"/>
              </a:rPr>
              <a:t>www.federalregister.gov/d/2020-22144/p-155</a:t>
            </a:r>
            <a:r>
              <a:rPr lang="en-US"/>
              <a:t>.</a:t>
            </a:r>
            <a:endParaRPr lang="en-US">
              <a:solidFill>
                <a:schemeClr val="dk2"/>
              </a:solidFill>
            </a:endParaRPr>
          </a:p>
          <a:p>
            <a:endParaRPr lang="en-US">
              <a:solidFill>
                <a:schemeClr val="dk2"/>
              </a:solidFill>
            </a:endParaRPr>
          </a:p>
          <a:p>
            <a:r>
              <a:rPr lang="en-US">
                <a:solidFill>
                  <a:schemeClr val="dk2"/>
                </a:solidFill>
              </a:rPr>
              <a:t>Generally, if expenses relate to the Beneficiary and helps maintain or improve their health, independence, or quality of life, it can be considered a Qualified Disability Expense. The IRS or SSA typically would agree that alcohol, tobacco, gambling, anything illegal in nature and using the funds for the benefit of others (i.e., gifts) would not be qualified.  </a:t>
            </a:r>
          </a:p>
          <a:p>
            <a:endParaRPr lang="en-US" b="1" u="sng">
              <a:solidFill>
                <a:schemeClr val="dk2"/>
              </a:solidFill>
            </a:endParaRPr>
          </a:p>
          <a:p>
            <a:endParaRPr lang="en-US" b="1" u="sng">
              <a:solidFill>
                <a:schemeClr val="dk2"/>
              </a:solidFill>
            </a:endParaRPr>
          </a:p>
          <a:p>
            <a:endParaRPr lang="en-US" u="sng">
              <a:solidFill>
                <a:schemeClr val="dk2"/>
              </a:solidFill>
            </a:endParaRPr>
          </a:p>
        </p:txBody>
      </p:sp>
    </p:spTree>
    <p:extLst>
      <p:ext uri="{BB962C8B-B14F-4D97-AF65-F5344CB8AC3E}">
        <p14:creationId xmlns:p14="http://schemas.microsoft.com/office/powerpoint/2010/main" val="395383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C7F945-7C0A-004A-818F-50384B8075F3}"/>
              </a:ext>
            </a:extLst>
          </p:cNvPr>
          <p:cNvSpPr>
            <a:spLocks noGrp="1"/>
          </p:cNvSpPr>
          <p:nvPr>
            <p:ph type="body" sz="quarter" idx="12"/>
          </p:nvPr>
        </p:nvSpPr>
        <p:spPr/>
        <p:txBody>
          <a:bodyPr/>
          <a:lstStyle/>
          <a:p>
            <a:r>
              <a:rPr lang="en-US"/>
              <a:t>Costs Associated </a:t>
            </a:r>
          </a:p>
        </p:txBody>
      </p:sp>
      <p:sp>
        <p:nvSpPr>
          <p:cNvPr id="4" name="Text Placeholder 3"/>
          <p:cNvSpPr>
            <a:spLocks noGrp="1"/>
          </p:cNvSpPr>
          <p:nvPr>
            <p:ph type="body" sz="quarter" idx="13"/>
          </p:nvPr>
        </p:nvSpPr>
        <p:spPr/>
        <p:txBody>
          <a:bodyPr/>
          <a:lstStyle/>
          <a:p>
            <a:r>
              <a:rPr lang="en-US"/>
              <a:t>Best Value for Floridians</a:t>
            </a:r>
          </a:p>
        </p:txBody>
      </p:sp>
      <p:sp>
        <p:nvSpPr>
          <p:cNvPr id="2" name="Text Placeholder 1">
            <a:extLst>
              <a:ext uri="{FF2B5EF4-FFF2-40B4-BE49-F238E27FC236}">
                <a16:creationId xmlns:a16="http://schemas.microsoft.com/office/drawing/2014/main" id="{D0DE5E7B-4C5F-1049-8425-D43E0975C600}"/>
              </a:ext>
            </a:extLst>
          </p:cNvPr>
          <p:cNvSpPr>
            <a:spLocks noGrp="1"/>
          </p:cNvSpPr>
          <p:nvPr>
            <p:ph type="body" sz="quarter" idx="10"/>
          </p:nvPr>
        </p:nvSpPr>
        <p:spPr/>
        <p:txBody>
          <a:bodyPr/>
          <a:lstStyle/>
          <a:p>
            <a:pPr marL="114300" indent="0">
              <a:spcAft>
                <a:spcPts val="1200"/>
              </a:spcAft>
              <a:buNone/>
            </a:pPr>
            <a:r>
              <a:rPr lang="en-US" sz="1400"/>
              <a:t>Generally, there are no fees associated with opening an account:</a:t>
            </a:r>
          </a:p>
          <a:p>
            <a:pPr>
              <a:spcAft>
                <a:spcPts val="600"/>
              </a:spcAft>
            </a:pPr>
            <a:r>
              <a:rPr lang="en-US"/>
              <a:t>Investment administration fee ranges from 0.00% to 0.290% (annualized) of the account balance</a:t>
            </a:r>
          </a:p>
          <a:p>
            <a:pPr lvl="1">
              <a:spcBef>
                <a:spcPts val="0"/>
              </a:spcBef>
              <a:spcAft>
                <a:spcPts val="600"/>
              </a:spcAft>
            </a:pPr>
            <a:r>
              <a:rPr lang="en-US" i="1"/>
              <a:t>FDIC investment option has no fees</a:t>
            </a:r>
          </a:p>
          <a:p>
            <a:pPr>
              <a:spcAft>
                <a:spcPts val="600"/>
              </a:spcAft>
            </a:pPr>
            <a:r>
              <a:rPr lang="en-US" sz="1400" i="1"/>
              <a:t>Optional</a:t>
            </a:r>
            <a:r>
              <a:rPr lang="en-US" sz="1400"/>
              <a:t> $10.00</a:t>
            </a:r>
            <a:r>
              <a:rPr lang="en-US"/>
              <a:t> annual fee for </a:t>
            </a:r>
            <a:r>
              <a:rPr lang="en-US" sz="1400"/>
              <a:t>paper statements</a:t>
            </a:r>
          </a:p>
          <a:p>
            <a:pPr>
              <a:spcAft>
                <a:spcPts val="600"/>
              </a:spcAft>
              <a:buSzPct val="75000"/>
            </a:pPr>
            <a:r>
              <a:rPr lang="en-US" sz="1400" i="1"/>
              <a:t>Optional</a:t>
            </a:r>
            <a:r>
              <a:rPr lang="en-US" sz="1400"/>
              <a:t> ABLE Visa® Prepaid Card $2.50 per month</a:t>
            </a:r>
          </a:p>
        </p:txBody>
      </p:sp>
      <p:sp>
        <p:nvSpPr>
          <p:cNvPr id="5" name="Text Placeholder 4"/>
          <p:cNvSpPr>
            <a:spLocks noGrp="1"/>
          </p:cNvSpPr>
          <p:nvPr>
            <p:ph type="body" sz="quarter" idx="14"/>
          </p:nvPr>
        </p:nvSpPr>
        <p:spPr/>
        <p:txBody>
          <a:bodyPr/>
          <a:lstStyle/>
          <a:p>
            <a:pPr marL="114300" indent="0">
              <a:spcAft>
                <a:spcPts val="600"/>
              </a:spcAft>
              <a:buNone/>
            </a:pPr>
            <a:r>
              <a:rPr lang="en-US"/>
              <a:t>ABLE United offers the best value for Florida residents</a:t>
            </a:r>
          </a:p>
          <a:p>
            <a:pPr>
              <a:spcAft>
                <a:spcPts val="600"/>
              </a:spcAft>
            </a:pPr>
            <a:r>
              <a:rPr lang="en-US"/>
              <a:t>No application fee</a:t>
            </a:r>
          </a:p>
          <a:p>
            <a:pPr>
              <a:spcAft>
                <a:spcPts val="600"/>
              </a:spcAft>
            </a:pPr>
            <a:r>
              <a:rPr lang="en-US"/>
              <a:t>No monthly account maintenance fee</a:t>
            </a:r>
          </a:p>
          <a:p>
            <a:pPr>
              <a:spcAft>
                <a:spcPts val="600"/>
              </a:spcAft>
            </a:pPr>
            <a:r>
              <a:rPr lang="en-US"/>
              <a:t>No paper check request fee</a:t>
            </a:r>
          </a:p>
          <a:p>
            <a:pPr>
              <a:spcAft>
                <a:spcPts val="600"/>
              </a:spcAft>
            </a:pPr>
            <a:r>
              <a:rPr lang="en-US"/>
              <a:t>Program administered by Florida Prepaid</a:t>
            </a:r>
          </a:p>
          <a:p>
            <a:endParaRPr lang="en-US"/>
          </a:p>
        </p:txBody>
      </p:sp>
    </p:spTree>
    <p:extLst>
      <p:ext uri="{BB962C8B-B14F-4D97-AF65-F5344CB8AC3E}">
        <p14:creationId xmlns:p14="http://schemas.microsoft.com/office/powerpoint/2010/main" val="309162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F31216-11C0-344B-A360-4F0C560B5732}"/>
              </a:ext>
            </a:extLst>
          </p:cNvPr>
          <p:cNvSpPr>
            <a:spLocks noGrp="1"/>
          </p:cNvSpPr>
          <p:nvPr>
            <p:ph type="body" sz="quarter" idx="10"/>
          </p:nvPr>
        </p:nvSpPr>
        <p:spPr/>
        <p:txBody>
          <a:bodyPr/>
          <a:lstStyle/>
          <a:p>
            <a:r>
              <a:rPr lang="en-US"/>
              <a:t>Public Benefits</a:t>
            </a:r>
          </a:p>
        </p:txBody>
      </p:sp>
    </p:spTree>
    <p:extLst>
      <p:ext uri="{BB962C8B-B14F-4D97-AF65-F5344CB8AC3E}">
        <p14:creationId xmlns:p14="http://schemas.microsoft.com/office/powerpoint/2010/main" val="183663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4294967295"/>
          </p:nvPr>
        </p:nvSpPr>
        <p:spPr>
          <a:xfrm>
            <a:off x="457200" y="974035"/>
            <a:ext cx="8278813" cy="3329678"/>
          </a:xfrm>
        </p:spPr>
        <p:txBody>
          <a:bodyPr/>
          <a:lstStyle/>
          <a:p>
            <a:pPr marL="114300" indent="0">
              <a:spcAft>
                <a:spcPts val="1200"/>
              </a:spcAft>
              <a:buNone/>
            </a:pPr>
            <a:r>
              <a:rPr lang="en-US" sz="1400"/>
              <a:t>Medicaid is a federal and state program that helps with medical costs for some people with limited income and resources. Florida has Home and Community Based Care Service Waivers, such as the </a:t>
            </a:r>
            <a:r>
              <a:rPr lang="en-US" sz="1400" err="1"/>
              <a:t>iBudget</a:t>
            </a:r>
            <a:r>
              <a:rPr lang="en-US" sz="1400"/>
              <a:t> and Long-Term Care, that provide a robust set of services and supports to those with significant disabilities. </a:t>
            </a:r>
          </a:p>
          <a:p>
            <a:pPr>
              <a:spcAft>
                <a:spcPts val="600"/>
              </a:spcAft>
              <a:buSzPct val="75000"/>
            </a:pPr>
            <a:r>
              <a:rPr lang="en-US" sz="1400"/>
              <a:t>Funds in (or withdrawn from) an ABLE account are disregarded as a resource (asset) when determining eligibility for Medicaid.</a:t>
            </a:r>
          </a:p>
          <a:p>
            <a:pPr>
              <a:spcAft>
                <a:spcPts val="600"/>
              </a:spcAft>
              <a:buSzPct val="75000"/>
            </a:pPr>
            <a:r>
              <a:rPr lang="en-US" sz="1400"/>
              <a:t>Recent Florida law states Medicaid may not file a claim on an ABLE account.</a:t>
            </a:r>
          </a:p>
          <a:p>
            <a:pPr>
              <a:spcAft>
                <a:spcPts val="600"/>
              </a:spcAft>
              <a:buSzPct val="75000"/>
            </a:pPr>
            <a:r>
              <a:rPr lang="en-US" sz="1400"/>
              <a:t>Generally, after all outstanding qualified disability expenses have been paid, leftover funds go to the beneficiary’s estate.</a:t>
            </a:r>
          </a:p>
          <a:p>
            <a:pPr marL="114300" indent="0">
              <a:buNone/>
            </a:pPr>
            <a:endParaRPr lang="en-US"/>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2"/>
          </p:nvPr>
        </p:nvSpPr>
        <p:spPr/>
        <p:txBody>
          <a:bodyPr/>
          <a:lstStyle/>
          <a:p>
            <a:r>
              <a:rPr lang="en-US" sz="2000"/>
              <a:t>Specifics on Medicaid </a:t>
            </a:r>
          </a:p>
          <a:p>
            <a:endParaRPr lang="en-US" sz="1800"/>
          </a:p>
        </p:txBody>
      </p:sp>
    </p:spTree>
    <p:extLst>
      <p:ext uri="{BB962C8B-B14F-4D97-AF65-F5344CB8AC3E}">
        <p14:creationId xmlns:p14="http://schemas.microsoft.com/office/powerpoint/2010/main" val="3189201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4294967295"/>
          </p:nvPr>
        </p:nvSpPr>
        <p:spPr>
          <a:xfrm>
            <a:off x="457200" y="974035"/>
            <a:ext cx="8278813" cy="3329678"/>
          </a:xfrm>
        </p:spPr>
        <p:txBody>
          <a:bodyPr/>
          <a:lstStyle/>
          <a:p>
            <a:pPr marL="114300" indent="0">
              <a:spcAft>
                <a:spcPts val="1200"/>
              </a:spcAft>
              <a:buNone/>
            </a:pPr>
            <a:r>
              <a:rPr lang="en-US" sz="1400"/>
              <a:t>Supplemental Security Income (SSI) is a Federal supplement program that provides cash to meet basic needs for food, clothing, and shelter.</a:t>
            </a:r>
          </a:p>
          <a:p>
            <a:pPr>
              <a:spcAft>
                <a:spcPts val="600"/>
              </a:spcAft>
              <a:buSzPct val="75000"/>
            </a:pPr>
            <a:r>
              <a:rPr lang="en-US" sz="1400"/>
              <a:t>Generally, funds in (or withdrawn from) an ABLE account are disregarded when determining eligibility for SSI. </a:t>
            </a:r>
          </a:p>
          <a:p>
            <a:pPr lvl="1">
              <a:spcBef>
                <a:spcPts val="0"/>
              </a:spcBef>
              <a:spcAft>
                <a:spcPts val="600"/>
              </a:spcAft>
              <a:buSzPct val="75000"/>
            </a:pPr>
            <a:r>
              <a:rPr lang="en-US" sz="1200"/>
              <a:t>First $100,000 in ABLE account does not count as a resource.</a:t>
            </a:r>
          </a:p>
          <a:p>
            <a:pPr lvl="1">
              <a:spcBef>
                <a:spcPts val="0"/>
              </a:spcBef>
              <a:spcAft>
                <a:spcPts val="600"/>
              </a:spcAft>
              <a:buSzPct val="75000"/>
            </a:pPr>
            <a:r>
              <a:rPr lang="en-US" sz="1200"/>
              <a:t>All housing and non-qualified expenses withdrawn, but not spent in the same month, count as a resource at the first of the following month. Includes prepaid card balance.</a:t>
            </a:r>
          </a:p>
          <a:p>
            <a:pPr>
              <a:spcAft>
                <a:spcPts val="600"/>
              </a:spcAft>
              <a:buSzPct val="75000"/>
            </a:pPr>
            <a:r>
              <a:rPr lang="en-US" sz="1400"/>
              <a:t>Program submits all account information to Social Security monthly to review SSI account holders who have ABLE accounts.</a:t>
            </a:r>
          </a:p>
          <a:p>
            <a:pPr>
              <a:spcAft>
                <a:spcPts val="600"/>
              </a:spcAft>
              <a:buSzPct val="75000"/>
            </a:pPr>
            <a:r>
              <a:rPr lang="en-US" sz="1400"/>
              <a:t>For more information, review the Social Security POMS: </a:t>
            </a:r>
            <a:r>
              <a:rPr lang="en-US" sz="1400">
                <a:hlinkClick r:id="rId3"/>
              </a:rPr>
              <a:t>http://policy.ssa.gov/poms.nsf/lnx/0501130740</a:t>
            </a:r>
            <a:r>
              <a:rPr lang="en-US" sz="1400"/>
              <a:t> </a:t>
            </a:r>
          </a:p>
          <a:p>
            <a:pPr marL="114300" indent="0">
              <a:buNone/>
            </a:pPr>
            <a:endParaRPr lang="en-US"/>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2"/>
          </p:nvPr>
        </p:nvSpPr>
        <p:spPr/>
        <p:txBody>
          <a:bodyPr/>
          <a:lstStyle/>
          <a:p>
            <a:r>
              <a:rPr lang="en-US"/>
              <a:t>Specifics on Supplemental Security Income (SSI) </a:t>
            </a:r>
          </a:p>
        </p:txBody>
      </p:sp>
    </p:spTree>
    <p:extLst>
      <p:ext uri="{BB962C8B-B14F-4D97-AF65-F5344CB8AC3E}">
        <p14:creationId xmlns:p14="http://schemas.microsoft.com/office/powerpoint/2010/main" val="2662807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167A4-43E4-F548-9FF2-84EC0E970D63}"/>
              </a:ext>
            </a:extLst>
          </p:cNvPr>
          <p:cNvSpPr>
            <a:spLocks noGrp="1"/>
          </p:cNvSpPr>
          <p:nvPr>
            <p:ph type="body" sz="quarter" idx="12"/>
          </p:nvPr>
        </p:nvSpPr>
        <p:spPr/>
        <p:txBody>
          <a:bodyPr/>
          <a:lstStyle/>
          <a:p>
            <a:r>
              <a:rPr lang="en-US"/>
              <a:t>ABLE Accounts and SSI Example</a:t>
            </a:r>
          </a:p>
          <a:p>
            <a:endParaRPr lang="en-US"/>
          </a:p>
        </p:txBody>
      </p:sp>
      <p:sp>
        <p:nvSpPr>
          <p:cNvPr id="3" name="Text Placeholder 2">
            <a:extLst>
              <a:ext uri="{FF2B5EF4-FFF2-40B4-BE49-F238E27FC236}">
                <a16:creationId xmlns:a16="http://schemas.microsoft.com/office/drawing/2014/main" id="{C0A18AC6-3DBF-8A48-8AFD-78305C28AACD}"/>
              </a:ext>
            </a:extLst>
          </p:cNvPr>
          <p:cNvSpPr>
            <a:spLocks noGrp="1"/>
          </p:cNvSpPr>
          <p:nvPr>
            <p:ph type="body" sz="quarter" idx="4294967295"/>
          </p:nvPr>
        </p:nvSpPr>
        <p:spPr>
          <a:xfrm>
            <a:off x="457201" y="974035"/>
            <a:ext cx="5764696" cy="3329678"/>
          </a:xfrm>
        </p:spPr>
        <p:txBody>
          <a:bodyPr/>
          <a:lstStyle/>
          <a:p>
            <a:pPr marL="114300" indent="0">
              <a:spcAft>
                <a:spcPts val="1200"/>
              </a:spcAft>
              <a:buNone/>
            </a:pPr>
            <a:r>
              <a:rPr lang="en-US" sz="1400"/>
              <a:t>Amy takes a distribution of $500 from her ABLE account in May to pay a housing expense for June. She deposits the $500 into her checking account in May, withdraws $500 in cash on June 3, and pays her landlord. </a:t>
            </a:r>
          </a:p>
          <a:p>
            <a:pPr marL="114300" indent="0">
              <a:spcAft>
                <a:spcPts val="1200"/>
              </a:spcAft>
              <a:buNone/>
            </a:pPr>
            <a:r>
              <a:rPr lang="en-US" sz="1400"/>
              <a:t>This distribution is a housing expense and part of her checking account balance as of June 1, which makes it a countable resource for the month of June. </a:t>
            </a:r>
          </a:p>
        </p:txBody>
      </p:sp>
      <p:sp>
        <p:nvSpPr>
          <p:cNvPr id="4" name="TextBox 3">
            <a:extLst>
              <a:ext uri="{FF2B5EF4-FFF2-40B4-BE49-F238E27FC236}">
                <a16:creationId xmlns:a16="http://schemas.microsoft.com/office/drawing/2014/main" id="{8B54D8F9-4EC1-3747-B41E-085EEA1C0612}"/>
              </a:ext>
            </a:extLst>
          </p:cNvPr>
          <p:cNvSpPr txBox="1"/>
          <p:nvPr/>
        </p:nvSpPr>
        <p:spPr>
          <a:xfrm>
            <a:off x="6913756" y="1159727"/>
            <a:ext cx="1973766" cy="2062103"/>
          </a:xfrm>
          <a:prstGeom prst="rect">
            <a:avLst/>
          </a:prstGeom>
          <a:noFill/>
        </p:spPr>
        <p:txBody>
          <a:bodyPr wrap="square" rtlCol="0">
            <a:spAutoFit/>
          </a:bodyPr>
          <a:lstStyle/>
          <a:p>
            <a:pPr algn="ctr">
              <a:spcAft>
                <a:spcPts val="1200"/>
              </a:spcAft>
            </a:pPr>
            <a:r>
              <a:rPr lang="en-US" sz="1200" b="1">
                <a:solidFill>
                  <a:schemeClr val="bg2"/>
                </a:solidFill>
              </a:rPr>
              <a:t>How to avoid In-Kind Support and Maintenance Reduction</a:t>
            </a:r>
          </a:p>
          <a:p>
            <a:pPr marL="171450" indent="-171450" algn="ctr">
              <a:spcAft>
                <a:spcPts val="1200"/>
              </a:spcAft>
              <a:buFont typeface="Arial" panose="020B0604020202020204" pitchFamily="34" charset="0"/>
              <a:buChar char="•"/>
            </a:pPr>
            <a:r>
              <a:rPr lang="en-US" sz="1200">
                <a:solidFill>
                  <a:schemeClr val="bg2"/>
                </a:solidFill>
              </a:rPr>
              <a:t>Have ABLE account pay housing directly</a:t>
            </a:r>
          </a:p>
          <a:p>
            <a:pPr marL="171450" indent="-171450" algn="ctr">
              <a:spcAft>
                <a:spcPts val="1200"/>
              </a:spcAft>
              <a:buFont typeface="Arial" panose="020B0604020202020204" pitchFamily="34" charset="0"/>
              <a:buChar char="•"/>
            </a:pPr>
            <a:r>
              <a:rPr lang="en-US" sz="1200">
                <a:solidFill>
                  <a:schemeClr val="bg2"/>
                </a:solidFill>
              </a:rPr>
              <a:t>Withdrawal and pay housing same month</a:t>
            </a:r>
          </a:p>
          <a:p>
            <a:endParaRPr lang="en-US"/>
          </a:p>
        </p:txBody>
      </p:sp>
    </p:spTree>
    <p:extLst>
      <p:ext uri="{BB962C8B-B14F-4D97-AF65-F5344CB8AC3E}">
        <p14:creationId xmlns:p14="http://schemas.microsoft.com/office/powerpoint/2010/main" val="18619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A167A4-43E4-F548-9FF2-84EC0E970D63}"/>
              </a:ext>
            </a:extLst>
          </p:cNvPr>
          <p:cNvSpPr>
            <a:spLocks noGrp="1"/>
          </p:cNvSpPr>
          <p:nvPr>
            <p:ph type="body" sz="quarter" idx="12"/>
          </p:nvPr>
        </p:nvSpPr>
        <p:spPr/>
        <p:txBody>
          <a:bodyPr/>
          <a:lstStyle/>
          <a:p>
            <a:r>
              <a:rPr lang="en-US"/>
              <a:t>ABLE Accounts and SSI Example</a:t>
            </a:r>
          </a:p>
          <a:p>
            <a:endParaRPr lang="en-US"/>
          </a:p>
        </p:txBody>
      </p:sp>
      <p:sp>
        <p:nvSpPr>
          <p:cNvPr id="3" name="Text Placeholder 2">
            <a:extLst>
              <a:ext uri="{FF2B5EF4-FFF2-40B4-BE49-F238E27FC236}">
                <a16:creationId xmlns:a16="http://schemas.microsoft.com/office/drawing/2014/main" id="{C0A18AC6-3DBF-8A48-8AFD-78305C28AACD}"/>
              </a:ext>
            </a:extLst>
          </p:cNvPr>
          <p:cNvSpPr>
            <a:spLocks noGrp="1"/>
          </p:cNvSpPr>
          <p:nvPr>
            <p:ph type="body" sz="quarter" idx="4294967295"/>
          </p:nvPr>
        </p:nvSpPr>
        <p:spPr>
          <a:xfrm>
            <a:off x="457201" y="974035"/>
            <a:ext cx="5764696" cy="3329678"/>
          </a:xfrm>
        </p:spPr>
        <p:txBody>
          <a:bodyPr/>
          <a:lstStyle/>
          <a:p>
            <a:pPr marL="114300" indent="0">
              <a:spcAft>
                <a:spcPts val="1200"/>
              </a:spcAft>
              <a:buNone/>
            </a:pPr>
            <a:r>
              <a:rPr lang="en-US" sz="1400"/>
              <a:t>Paul is the designated beneficiary of an ABLE account with a balance of $101,000 on the first of the month. Paul's only other countable resource is a checking account with a balance of $1,500. Paul’s countable resources are $2,500 and therefore exceed the SSI resource limit. </a:t>
            </a:r>
          </a:p>
          <a:p>
            <a:pPr marL="114300" indent="0">
              <a:spcAft>
                <a:spcPts val="1200"/>
              </a:spcAft>
              <a:buNone/>
            </a:pPr>
            <a:r>
              <a:rPr lang="en-US" sz="1400"/>
              <a:t>However, since Paul's ABLE account balance causes him to exceed the resource limit (i.e., his countable resources other than the ABLE account are less than $2,000), Paul’s SSI eligibility is suspended and his cash benefits are stopped, but he retains eligibility for Medicaid in his State.</a:t>
            </a:r>
          </a:p>
        </p:txBody>
      </p:sp>
      <p:sp>
        <p:nvSpPr>
          <p:cNvPr id="4" name="TextBox 3">
            <a:extLst>
              <a:ext uri="{FF2B5EF4-FFF2-40B4-BE49-F238E27FC236}">
                <a16:creationId xmlns:a16="http://schemas.microsoft.com/office/drawing/2014/main" id="{8B54D8F9-4EC1-3747-B41E-085EEA1C0612}"/>
              </a:ext>
            </a:extLst>
          </p:cNvPr>
          <p:cNvSpPr txBox="1"/>
          <p:nvPr/>
        </p:nvSpPr>
        <p:spPr>
          <a:xfrm>
            <a:off x="6913756" y="1159727"/>
            <a:ext cx="1973766" cy="2246769"/>
          </a:xfrm>
          <a:prstGeom prst="rect">
            <a:avLst/>
          </a:prstGeom>
          <a:noFill/>
        </p:spPr>
        <p:txBody>
          <a:bodyPr wrap="square" rtlCol="0">
            <a:spAutoFit/>
          </a:bodyPr>
          <a:lstStyle/>
          <a:p>
            <a:pPr algn="ctr">
              <a:spcAft>
                <a:spcPts val="1200"/>
              </a:spcAft>
            </a:pPr>
            <a:r>
              <a:rPr lang="en-US" sz="1200" b="1">
                <a:solidFill>
                  <a:schemeClr val="bg2"/>
                </a:solidFill>
              </a:rPr>
              <a:t>Considerations: </a:t>
            </a:r>
          </a:p>
          <a:p>
            <a:pPr marL="171450" indent="-171450" algn="ctr">
              <a:spcAft>
                <a:spcPts val="1200"/>
              </a:spcAft>
              <a:buFont typeface="Arial" panose="020B0604020202020204" pitchFamily="34" charset="0"/>
              <a:buChar char="•"/>
            </a:pPr>
            <a:r>
              <a:rPr lang="en-US" sz="1200">
                <a:solidFill>
                  <a:schemeClr val="bg2"/>
                </a:solidFill>
              </a:rPr>
              <a:t>Contributions are limited to $16,000 a year</a:t>
            </a:r>
          </a:p>
          <a:p>
            <a:pPr marL="171450" indent="-171450" algn="ctr">
              <a:spcAft>
                <a:spcPts val="1200"/>
              </a:spcAft>
              <a:buFont typeface="Arial" panose="020B0604020202020204" pitchFamily="34" charset="0"/>
              <a:buChar char="•"/>
            </a:pPr>
            <a:r>
              <a:rPr lang="en-US" sz="1200">
                <a:solidFill>
                  <a:schemeClr val="bg2"/>
                </a:solidFill>
              </a:rPr>
              <a:t>Monitor if close to $100,000 and beneficiary wants to maintain SSI</a:t>
            </a:r>
          </a:p>
          <a:p>
            <a:endParaRPr lang="en-US"/>
          </a:p>
        </p:txBody>
      </p:sp>
    </p:spTree>
    <p:extLst>
      <p:ext uri="{BB962C8B-B14F-4D97-AF65-F5344CB8AC3E}">
        <p14:creationId xmlns:p14="http://schemas.microsoft.com/office/powerpoint/2010/main" val="25633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4294967295"/>
          </p:nvPr>
        </p:nvSpPr>
        <p:spPr>
          <a:xfrm>
            <a:off x="457200" y="974035"/>
            <a:ext cx="8278813" cy="3329678"/>
          </a:xfrm>
        </p:spPr>
        <p:txBody>
          <a:bodyPr/>
          <a:lstStyle/>
          <a:p>
            <a:pPr marL="114300" indent="0">
              <a:spcAft>
                <a:spcPts val="1200"/>
              </a:spcAft>
              <a:buNone/>
            </a:pPr>
            <a:r>
              <a:rPr lang="en-US" sz="1400"/>
              <a:t>Per section 103(a) of the Tax Increase Prevention Act of 2014, titled Account Funds Disregarded for Purposes of Certain Other Means-Tested Federal Programs:</a:t>
            </a:r>
          </a:p>
          <a:p>
            <a:pPr marL="114300" indent="0">
              <a:spcAft>
                <a:spcPts val="1200"/>
              </a:spcAft>
              <a:buNone/>
            </a:pPr>
            <a:r>
              <a:rPr lang="en-US" sz="1400"/>
              <a:t>“Notwithstanding any other provision of Federal law…for the purpose of determining eligibility to receive…any assistance or benefit authorized by such provision…any amount (including earnings thereon) in the ABLE account…of such individual, any contributions to the ABLE account of the individual, and any distribution for qualified disability expenses…shall be disregarded for such purpose with respect to any period during which such individual maintains, makes contributions to, or receives distributions from such ABLE account….”</a:t>
            </a:r>
          </a:p>
          <a:p>
            <a:pPr marL="114300" indent="0">
              <a:buNone/>
            </a:pPr>
            <a:endParaRPr lang="en-US"/>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2"/>
          </p:nvPr>
        </p:nvSpPr>
        <p:spPr/>
        <p:txBody>
          <a:bodyPr/>
          <a:lstStyle/>
          <a:p>
            <a:r>
              <a:rPr lang="en-US"/>
              <a:t>Other Federally Means Tested Programs </a:t>
            </a:r>
          </a:p>
        </p:txBody>
      </p:sp>
    </p:spTree>
    <p:extLst>
      <p:ext uri="{BB962C8B-B14F-4D97-AF65-F5344CB8AC3E}">
        <p14:creationId xmlns:p14="http://schemas.microsoft.com/office/powerpoint/2010/main" val="342672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History and Legislation</a:t>
            </a:r>
          </a:p>
        </p:txBody>
      </p:sp>
    </p:spTree>
    <p:extLst>
      <p:ext uri="{BB962C8B-B14F-4D97-AF65-F5344CB8AC3E}">
        <p14:creationId xmlns:p14="http://schemas.microsoft.com/office/powerpoint/2010/main" val="1024662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4294967295"/>
          </p:nvPr>
        </p:nvSpPr>
        <p:spPr>
          <a:xfrm>
            <a:off x="457200" y="974035"/>
            <a:ext cx="8278813" cy="3329678"/>
          </a:xfrm>
        </p:spPr>
        <p:txBody>
          <a:bodyPr/>
          <a:lstStyle/>
          <a:p>
            <a:pPr marL="114300" indent="0">
              <a:spcAft>
                <a:spcPts val="1200"/>
              </a:spcAft>
              <a:buNone/>
            </a:pPr>
            <a:r>
              <a:rPr lang="en-US" sz="1400" b="1"/>
              <a:t>Centers for Medicare &amp; Medicaid Services </a:t>
            </a:r>
            <a:endParaRPr lang="en-US" sz="1400"/>
          </a:p>
          <a:p>
            <a:pPr marL="114300" indent="0">
              <a:spcAft>
                <a:spcPts val="1200"/>
              </a:spcAft>
              <a:buNone/>
            </a:pPr>
            <a:r>
              <a:rPr lang="en-US" sz="1400"/>
              <a:t>Released letter confirming “…. Funds in an ABLE account, including earnings on the account (e.g., interest), be disregarded in determining eligibility for Medicaid and other federal need-based programs.”</a:t>
            </a:r>
          </a:p>
          <a:p>
            <a:pPr marL="114300" indent="0">
              <a:spcAft>
                <a:spcPts val="1200"/>
              </a:spcAft>
              <a:buNone/>
            </a:pPr>
            <a:r>
              <a:rPr lang="en-US" sz="1400"/>
              <a:t>Left Medicaid recovery up to states “If the estate of an ABLE account beneficiary is not subject to Medicaid estate recovery, states have discretion whether to file a section 529A claim against the ABLE account of a deceased individual who had been enrolled in a Medicaid Buy In program.”</a:t>
            </a:r>
          </a:p>
          <a:p>
            <a:pPr marL="114300" indent="0">
              <a:buNone/>
            </a:pPr>
            <a:endParaRPr lang="en-US"/>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2"/>
          </p:nvPr>
        </p:nvSpPr>
        <p:spPr/>
        <p:txBody>
          <a:bodyPr/>
          <a:lstStyle/>
          <a:p>
            <a:r>
              <a:rPr lang="en-US"/>
              <a:t>Other Federally Means Tested Programs </a:t>
            </a:r>
          </a:p>
        </p:txBody>
      </p:sp>
    </p:spTree>
    <p:extLst>
      <p:ext uri="{BB962C8B-B14F-4D97-AF65-F5344CB8AC3E}">
        <p14:creationId xmlns:p14="http://schemas.microsoft.com/office/powerpoint/2010/main" val="2534444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4294967295"/>
          </p:nvPr>
        </p:nvSpPr>
        <p:spPr>
          <a:xfrm>
            <a:off x="457200" y="974035"/>
            <a:ext cx="8278813" cy="3329678"/>
          </a:xfrm>
        </p:spPr>
        <p:txBody>
          <a:bodyPr/>
          <a:lstStyle/>
          <a:p>
            <a:pPr marL="114300" indent="0">
              <a:spcAft>
                <a:spcPts val="1200"/>
              </a:spcAft>
              <a:buNone/>
            </a:pPr>
            <a:r>
              <a:rPr lang="en-US" sz="1400" b="1"/>
              <a:t>United States Department of Agriculture – Supplemental Nutrition Assistance Program (SNAP)</a:t>
            </a:r>
          </a:p>
          <a:p>
            <a:pPr marL="114300" indent="0">
              <a:spcAft>
                <a:spcPts val="1200"/>
              </a:spcAft>
              <a:buNone/>
            </a:pPr>
            <a:r>
              <a:rPr lang="en-US" sz="1400"/>
              <a:t>SNAP is a means-tested Federal program, the Food and Nutrition Service (FNS) has determined that funds in ABLE accounts should be excluded as both income and resources in determining SNAP eligibility based on this provision. SSI version is referred to as SUNCAP.</a:t>
            </a:r>
          </a:p>
          <a:p>
            <a:pPr marL="114300" indent="0">
              <a:spcAft>
                <a:spcPts val="1200"/>
              </a:spcAft>
              <a:buNone/>
            </a:pPr>
            <a:r>
              <a:rPr lang="en-US" sz="1400" b="1"/>
              <a:t>United States Department of Housing and Urban Development</a:t>
            </a:r>
          </a:p>
          <a:p>
            <a:pPr marL="114300" indent="0">
              <a:spcAft>
                <a:spcPts val="1200"/>
              </a:spcAft>
              <a:buNone/>
            </a:pPr>
            <a:r>
              <a:rPr lang="en-US" sz="1400"/>
              <a:t>Notice PIH 2019-09: Treatment of ABLE Accounts in HUD-Assisted Programs states: Per the mandate of the ABLE Act, for the purpose of determining eligibility and continued occupancy, HUD will disregard amounts in the designated beneficiary’s/individual’s ABLE account.</a:t>
            </a:r>
          </a:p>
          <a:p>
            <a:pPr marL="114300" indent="0">
              <a:buNone/>
            </a:pPr>
            <a:endParaRPr lang="en-US"/>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2"/>
          </p:nvPr>
        </p:nvSpPr>
        <p:spPr/>
        <p:txBody>
          <a:bodyPr/>
          <a:lstStyle/>
          <a:p>
            <a:r>
              <a:rPr lang="en-US"/>
              <a:t>Other Federally Means Tested Programs </a:t>
            </a:r>
          </a:p>
        </p:txBody>
      </p:sp>
    </p:spTree>
    <p:extLst>
      <p:ext uri="{BB962C8B-B14F-4D97-AF65-F5344CB8AC3E}">
        <p14:creationId xmlns:p14="http://schemas.microsoft.com/office/powerpoint/2010/main" val="1827402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C503D5-7F34-2245-8131-2FF98CA70296}"/>
              </a:ext>
            </a:extLst>
          </p:cNvPr>
          <p:cNvSpPr>
            <a:spLocks noGrp="1"/>
          </p:cNvSpPr>
          <p:nvPr>
            <p:ph type="body" sz="quarter" idx="4294967295"/>
          </p:nvPr>
        </p:nvSpPr>
        <p:spPr>
          <a:xfrm>
            <a:off x="457200" y="974035"/>
            <a:ext cx="8278813" cy="3329678"/>
          </a:xfrm>
        </p:spPr>
        <p:txBody>
          <a:bodyPr/>
          <a:lstStyle/>
          <a:p>
            <a:pPr marL="114300" indent="0">
              <a:spcAft>
                <a:spcPts val="1200"/>
              </a:spcAft>
              <a:buNone/>
            </a:pPr>
            <a:r>
              <a:rPr lang="en-US" sz="1400" b="1"/>
              <a:t>United States Department of Education </a:t>
            </a:r>
          </a:p>
          <a:p>
            <a:pPr marL="114300" indent="0">
              <a:spcAft>
                <a:spcPts val="1200"/>
              </a:spcAft>
              <a:buNone/>
            </a:pPr>
            <a:r>
              <a:rPr lang="en-US" sz="1400"/>
              <a:t>The Free Application for Federal Student Aid (FAFSA) highlights that ABLE Accounts are not included when assessing assets.</a:t>
            </a:r>
          </a:p>
          <a:p>
            <a:pPr marL="114300" indent="0">
              <a:buNone/>
            </a:pPr>
            <a:endParaRPr lang="en-US"/>
          </a:p>
        </p:txBody>
      </p:sp>
      <p:sp>
        <p:nvSpPr>
          <p:cNvPr id="3" name="Text Placeholder 2">
            <a:extLst>
              <a:ext uri="{FF2B5EF4-FFF2-40B4-BE49-F238E27FC236}">
                <a16:creationId xmlns:a16="http://schemas.microsoft.com/office/drawing/2014/main" id="{FDAB0CE9-683D-4245-AA4C-45AE2931BC60}"/>
              </a:ext>
            </a:extLst>
          </p:cNvPr>
          <p:cNvSpPr>
            <a:spLocks noGrp="1"/>
          </p:cNvSpPr>
          <p:nvPr>
            <p:ph type="body" sz="quarter" idx="12"/>
          </p:nvPr>
        </p:nvSpPr>
        <p:spPr/>
        <p:txBody>
          <a:bodyPr/>
          <a:lstStyle/>
          <a:p>
            <a:r>
              <a:rPr lang="en-US"/>
              <a:t>Other Federally Means Tested Programs </a:t>
            </a:r>
          </a:p>
        </p:txBody>
      </p:sp>
    </p:spTree>
    <p:extLst>
      <p:ext uri="{BB962C8B-B14F-4D97-AF65-F5344CB8AC3E}">
        <p14:creationId xmlns:p14="http://schemas.microsoft.com/office/powerpoint/2010/main" val="48991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898650"/>
            <a:ext cx="9144000" cy="1082675"/>
          </a:xfrm>
        </p:spPr>
        <p:txBody>
          <a:bodyPr/>
          <a:lstStyle/>
          <a:p>
            <a:r>
              <a:rPr lang="en-US"/>
              <a:t>ABLE and Special Needs Trusts</a:t>
            </a:r>
          </a:p>
        </p:txBody>
      </p:sp>
    </p:spTree>
    <p:extLst>
      <p:ext uri="{BB962C8B-B14F-4D97-AF65-F5344CB8AC3E}">
        <p14:creationId xmlns:p14="http://schemas.microsoft.com/office/powerpoint/2010/main" val="402777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a:t>ABLE Accounts are NOT Special Needs Trusts</a:t>
            </a:r>
          </a:p>
        </p:txBody>
      </p:sp>
      <p:sp>
        <p:nvSpPr>
          <p:cNvPr id="7" name="Text Placeholder 6"/>
          <p:cNvSpPr>
            <a:spLocks noGrp="1"/>
          </p:cNvSpPr>
          <p:nvPr>
            <p:ph type="body" sz="quarter" idx="10"/>
          </p:nvPr>
        </p:nvSpPr>
        <p:spPr>
          <a:xfrm>
            <a:off x="285750" y="991764"/>
            <a:ext cx="2981459" cy="3329678"/>
          </a:xfrm>
        </p:spPr>
        <p:txBody>
          <a:bodyPr/>
          <a:lstStyle/>
          <a:p>
            <a:r>
              <a:rPr lang="en-US"/>
              <a:t>Special Needs Trusts are found under 45 U.S. Code §1396 p(d)(4) (Social Security Act)</a:t>
            </a:r>
          </a:p>
          <a:p>
            <a:r>
              <a:rPr lang="en-US"/>
              <a:t>ABLE Accounts are found in the Internal 26 U.S. Code §529A – Qualified ABLE Programs</a:t>
            </a:r>
          </a:p>
          <a:p>
            <a:endParaRPr lang="en-US"/>
          </a:p>
          <a:p>
            <a:endParaRPr lang="en-US"/>
          </a:p>
        </p:txBody>
      </p:sp>
      <p:pic>
        <p:nvPicPr>
          <p:cNvPr id="1026" name="Picture 2">
            <a:extLst>
              <a:ext uri="{FF2B5EF4-FFF2-40B4-BE49-F238E27FC236}">
                <a16:creationId xmlns:a16="http://schemas.microsoft.com/office/drawing/2014/main" id="{422823A5-F111-BE42-B93A-B0CD60B10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92" b="10110"/>
          <a:stretch/>
        </p:blipFill>
        <p:spPr bwMode="auto">
          <a:xfrm>
            <a:off x="3267209" y="991763"/>
            <a:ext cx="5793120" cy="32468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359525" y="2243137"/>
            <a:ext cx="664453" cy="195263"/>
          </a:xfrm>
          <a:prstGeom prst="rect">
            <a:avLst/>
          </a:prstGeom>
        </p:spPr>
      </p:pic>
    </p:spTree>
    <p:extLst>
      <p:ext uri="{BB962C8B-B14F-4D97-AF65-F5344CB8AC3E}">
        <p14:creationId xmlns:p14="http://schemas.microsoft.com/office/powerpoint/2010/main" val="348471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a:t>First Party Special Needs Trusts (Self Settled)</a:t>
            </a:r>
          </a:p>
        </p:txBody>
      </p:sp>
      <p:sp>
        <p:nvSpPr>
          <p:cNvPr id="7" name="Text Placeholder 6"/>
          <p:cNvSpPr>
            <a:spLocks noGrp="1"/>
          </p:cNvSpPr>
          <p:nvPr>
            <p:ph type="body" sz="quarter" idx="10"/>
          </p:nvPr>
        </p:nvSpPr>
        <p:spPr/>
        <p:txBody>
          <a:bodyPr/>
          <a:lstStyle/>
          <a:p>
            <a:r>
              <a:rPr lang="en-US"/>
              <a:t>(d)(4)(A) – Under Age 65 Disability SNT</a:t>
            </a:r>
          </a:p>
          <a:p>
            <a:pPr lvl="1">
              <a:spcBef>
                <a:spcPts val="600"/>
              </a:spcBef>
              <a:spcAft>
                <a:spcPts val="1200"/>
              </a:spcAft>
            </a:pPr>
            <a:r>
              <a:rPr lang="en-US"/>
              <a:t>Funded with beneficiaries' money: Unplanned Inheritance, Personal Injury Award, etc.</a:t>
            </a:r>
          </a:p>
          <a:p>
            <a:r>
              <a:rPr lang="en-US"/>
              <a:t>(d)(4)(B) – Qualified Income SNT</a:t>
            </a:r>
          </a:p>
          <a:p>
            <a:pPr lvl="1">
              <a:spcBef>
                <a:spcPts val="600"/>
              </a:spcBef>
              <a:spcAft>
                <a:spcPts val="1200"/>
              </a:spcAft>
            </a:pPr>
            <a:r>
              <a:rPr lang="en-US"/>
              <a:t>Allows beneficiary to earn above public benefit threshold</a:t>
            </a:r>
          </a:p>
          <a:p>
            <a:r>
              <a:rPr lang="en-US"/>
              <a:t>(d)(4)(C) – Pooled SNT</a:t>
            </a:r>
          </a:p>
          <a:p>
            <a:pPr lvl="1">
              <a:spcBef>
                <a:spcPts val="600"/>
              </a:spcBef>
              <a:spcAft>
                <a:spcPts val="1200"/>
              </a:spcAft>
            </a:pPr>
            <a:r>
              <a:rPr lang="en-US"/>
              <a:t>Combined funds with similarly situated individuals (pooling), reduce costs; administered by non-profit organization</a:t>
            </a:r>
          </a:p>
          <a:p>
            <a:r>
              <a:rPr lang="en-US"/>
              <a:t>Mandatory Medicaid payback on death of the beneficiary before residual beneficiaries</a:t>
            </a:r>
          </a:p>
          <a:p>
            <a:endParaRPr lang="en-US"/>
          </a:p>
          <a:p>
            <a:endParaRPr lang="en-US"/>
          </a:p>
        </p:txBody>
      </p:sp>
    </p:spTree>
    <p:extLst>
      <p:ext uri="{BB962C8B-B14F-4D97-AF65-F5344CB8AC3E}">
        <p14:creationId xmlns:p14="http://schemas.microsoft.com/office/powerpoint/2010/main" val="3726598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a:t>Third Party Special Needs Trusts</a:t>
            </a:r>
          </a:p>
        </p:txBody>
      </p:sp>
      <p:sp>
        <p:nvSpPr>
          <p:cNvPr id="7" name="Text Placeholder 6"/>
          <p:cNvSpPr>
            <a:spLocks noGrp="1"/>
          </p:cNvSpPr>
          <p:nvPr>
            <p:ph type="body" sz="quarter" idx="10"/>
          </p:nvPr>
        </p:nvSpPr>
        <p:spPr/>
        <p:txBody>
          <a:bodyPr/>
          <a:lstStyle/>
          <a:p>
            <a:pPr>
              <a:spcBef>
                <a:spcPts val="1200"/>
              </a:spcBef>
              <a:spcAft>
                <a:spcPts val="1200"/>
              </a:spcAft>
            </a:pPr>
            <a:r>
              <a:rPr lang="en-US"/>
              <a:t>Set up by someone else (family/friend) for the benefit for the person with a disability</a:t>
            </a:r>
          </a:p>
          <a:p>
            <a:pPr>
              <a:spcBef>
                <a:spcPts val="1200"/>
              </a:spcBef>
              <a:spcAft>
                <a:spcPts val="1200"/>
              </a:spcAft>
            </a:pPr>
            <a:r>
              <a:rPr lang="en-US"/>
              <a:t>Can be funded post death or can be funded now</a:t>
            </a:r>
          </a:p>
          <a:p>
            <a:pPr>
              <a:spcBef>
                <a:spcPts val="1200"/>
              </a:spcBef>
              <a:spcAft>
                <a:spcPts val="1200"/>
              </a:spcAft>
            </a:pPr>
            <a:r>
              <a:rPr lang="en-US"/>
              <a:t>Specific to each beneficiary</a:t>
            </a:r>
          </a:p>
          <a:p>
            <a:pPr>
              <a:spcBef>
                <a:spcPts val="1200"/>
              </a:spcBef>
              <a:spcAft>
                <a:spcPts val="1200"/>
              </a:spcAft>
            </a:pPr>
            <a:r>
              <a:rPr lang="en-US"/>
              <a:t>No Medicaid pay-back – can go to a different beneficiary or other family members</a:t>
            </a:r>
          </a:p>
          <a:p>
            <a:endParaRPr lang="en-US"/>
          </a:p>
          <a:p>
            <a:endParaRPr lang="en-US"/>
          </a:p>
        </p:txBody>
      </p:sp>
    </p:spTree>
    <p:extLst>
      <p:ext uri="{BB962C8B-B14F-4D97-AF65-F5344CB8AC3E}">
        <p14:creationId xmlns:p14="http://schemas.microsoft.com/office/powerpoint/2010/main" val="574740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a:t>Special Needs Trust</a:t>
            </a:r>
          </a:p>
        </p:txBody>
      </p:sp>
      <p:sp>
        <p:nvSpPr>
          <p:cNvPr id="6" name="Text Placeholder 5"/>
          <p:cNvSpPr>
            <a:spLocks noGrp="1"/>
          </p:cNvSpPr>
          <p:nvPr>
            <p:ph type="body" sz="quarter" idx="13"/>
          </p:nvPr>
        </p:nvSpPr>
        <p:spPr/>
        <p:txBody>
          <a:bodyPr/>
          <a:lstStyle/>
          <a:p>
            <a:r>
              <a:rPr lang="en-US"/>
              <a:t>ABLE Accounts</a:t>
            </a:r>
          </a:p>
        </p:txBody>
      </p:sp>
      <p:sp>
        <p:nvSpPr>
          <p:cNvPr id="4" name="Text Placeholder 3"/>
          <p:cNvSpPr>
            <a:spLocks noGrp="1"/>
          </p:cNvSpPr>
          <p:nvPr>
            <p:ph type="body" sz="quarter" idx="10"/>
          </p:nvPr>
        </p:nvSpPr>
        <p:spPr/>
        <p:txBody>
          <a:bodyPr/>
          <a:lstStyle/>
          <a:p>
            <a:r>
              <a:rPr lang="en-US"/>
              <a:t>Can be used to fund ABLE accounts, depends on trust documents</a:t>
            </a:r>
          </a:p>
          <a:p>
            <a:r>
              <a:rPr lang="en-US"/>
              <a:t>Part of estate planning</a:t>
            </a:r>
          </a:p>
          <a:p>
            <a:r>
              <a:rPr lang="en-US"/>
              <a:t>Can accept non-cash assets such as life insurance, homes and other assets</a:t>
            </a:r>
          </a:p>
          <a:p>
            <a:r>
              <a:rPr lang="en-US"/>
              <a:t>Requires attorney to set up / trustee to oversee</a:t>
            </a:r>
          </a:p>
          <a:p>
            <a:r>
              <a:rPr lang="en-US"/>
              <a:t>Can be costly</a:t>
            </a:r>
          </a:p>
          <a:p>
            <a:r>
              <a:rPr lang="en-US"/>
              <a:t>Provision to allow trustee to fund ABLE account</a:t>
            </a:r>
          </a:p>
          <a:p>
            <a:endParaRPr lang="en-US"/>
          </a:p>
        </p:txBody>
      </p:sp>
      <p:sp>
        <p:nvSpPr>
          <p:cNvPr id="7" name="Text Placeholder 6"/>
          <p:cNvSpPr>
            <a:spLocks noGrp="1"/>
          </p:cNvSpPr>
          <p:nvPr>
            <p:ph type="body" sz="quarter" idx="14"/>
          </p:nvPr>
        </p:nvSpPr>
        <p:spPr/>
        <p:txBody>
          <a:bodyPr/>
          <a:lstStyle/>
          <a:p>
            <a:r>
              <a:rPr lang="en-US" dirty="0"/>
              <a:t>Flexible – can be used to pay for food and shelter for SSI recipient without impacting benefits (no ISM reduction)</a:t>
            </a:r>
          </a:p>
          <a:p>
            <a:r>
              <a:rPr lang="en-US" dirty="0"/>
              <a:t>Grows tax-free</a:t>
            </a:r>
          </a:p>
          <a:p>
            <a:r>
              <a:rPr lang="en-US" dirty="0"/>
              <a:t>Free online enrollment</a:t>
            </a:r>
          </a:p>
          <a:p>
            <a:r>
              <a:rPr lang="en-US" dirty="0"/>
              <a:t>Can be administered by individual or third party</a:t>
            </a:r>
          </a:p>
          <a:p>
            <a:r>
              <a:rPr lang="en-US" dirty="0"/>
              <a:t>Restricted to $17,000 in contributions per calendar year – but comingled funds</a:t>
            </a:r>
          </a:p>
          <a:p>
            <a:r>
              <a:rPr lang="en-US" dirty="0"/>
              <a:t>Protection against creditors </a:t>
            </a:r>
          </a:p>
          <a:p>
            <a:r>
              <a:rPr lang="en-US" dirty="0"/>
              <a:t>F.S. § 1009.986(6) and F.S. § 222.22(5)</a:t>
            </a:r>
          </a:p>
          <a:p>
            <a:endParaRPr lang="en-US" dirty="0"/>
          </a:p>
        </p:txBody>
      </p:sp>
    </p:spTree>
    <p:extLst>
      <p:ext uri="{BB962C8B-B14F-4D97-AF65-F5344CB8AC3E}">
        <p14:creationId xmlns:p14="http://schemas.microsoft.com/office/powerpoint/2010/main" val="38150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428" y="1898650"/>
            <a:ext cx="9071572" cy="1082675"/>
          </a:xfrm>
        </p:spPr>
        <p:txBody>
          <a:bodyPr/>
          <a:lstStyle/>
          <a:p>
            <a:r>
              <a:rPr lang="en-US"/>
              <a:t>Death of Beneficiary</a:t>
            </a:r>
          </a:p>
        </p:txBody>
      </p:sp>
    </p:spTree>
    <p:extLst>
      <p:ext uri="{BB962C8B-B14F-4D97-AF65-F5344CB8AC3E}">
        <p14:creationId xmlns:p14="http://schemas.microsoft.com/office/powerpoint/2010/main" val="265319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C5C32F-F133-C344-808F-2D812E22D6E2}"/>
              </a:ext>
            </a:extLst>
          </p:cNvPr>
          <p:cNvSpPr>
            <a:spLocks noGrp="1"/>
          </p:cNvSpPr>
          <p:nvPr>
            <p:ph type="body" sz="quarter" idx="10"/>
          </p:nvPr>
        </p:nvSpPr>
        <p:spPr/>
        <p:txBody>
          <a:bodyPr/>
          <a:lstStyle/>
          <a:p>
            <a:pPr marL="114300" indent="0">
              <a:spcAft>
                <a:spcPts val="1200"/>
              </a:spcAft>
              <a:buNone/>
            </a:pPr>
            <a:r>
              <a:rPr lang="en-US" b="1"/>
              <a:t>Section 1009.986(7), Florida Statute</a:t>
            </a:r>
          </a:p>
          <a:p>
            <a:pPr marL="114300" indent="0">
              <a:spcAft>
                <a:spcPts val="600"/>
              </a:spcAft>
              <a:buNone/>
            </a:pPr>
            <a:r>
              <a:rPr lang="en-US"/>
              <a:t>(7) MEDICAID RECOVERY; PRIORITY OF DISTRIBUTIONS.—</a:t>
            </a:r>
          </a:p>
          <a:p>
            <a:pPr marL="114300" indent="0">
              <a:spcAft>
                <a:spcPts val="600"/>
              </a:spcAft>
              <a:buNone/>
            </a:pPr>
            <a:r>
              <a:rPr lang="en-US"/>
              <a:t>(a) Unless prohibited by federal law, upon the death of a designated beneficiary, funds in the ABLE account must first be distributed for qualified disability expenses then transferred to the estate of the designated beneficiary or an ABLE account of another eligible individual specified by the designated beneficiary or by the estate of the designated beneficiary.</a:t>
            </a:r>
          </a:p>
          <a:p>
            <a:pPr marL="114300" indent="0">
              <a:spcAft>
                <a:spcPts val="600"/>
              </a:spcAft>
              <a:buNone/>
            </a:pPr>
            <a:r>
              <a:rPr lang="en-US"/>
              <a:t>(b) Except as required by federal law, the state Medicaid program may not file a claim for Medicaid recovery of funds in an ABLE account.</a:t>
            </a:r>
          </a:p>
          <a:p>
            <a:pPr marL="114300" indent="0">
              <a:spcAft>
                <a:spcPts val="600"/>
              </a:spcAft>
              <a:buNone/>
            </a:pPr>
            <a:r>
              <a:rPr lang="en-US"/>
              <a:t>(c) Florida ABLE, Inc., shall assist and cooperate with the Agency for Health Care Administration and Medicaid programs in other states by providing the agency and programs with the information needed to accomplish the purpose and objective of this subsection.</a:t>
            </a:r>
          </a:p>
        </p:txBody>
      </p:sp>
      <p:sp>
        <p:nvSpPr>
          <p:cNvPr id="3" name="Text Placeholder 2">
            <a:extLst>
              <a:ext uri="{FF2B5EF4-FFF2-40B4-BE49-F238E27FC236}">
                <a16:creationId xmlns:a16="http://schemas.microsoft.com/office/drawing/2014/main" id="{BD6AD318-C0DA-3B4C-B8BC-A6197CC24033}"/>
              </a:ext>
            </a:extLst>
          </p:cNvPr>
          <p:cNvSpPr>
            <a:spLocks noGrp="1"/>
          </p:cNvSpPr>
          <p:nvPr>
            <p:ph type="body" sz="quarter" idx="12"/>
          </p:nvPr>
        </p:nvSpPr>
        <p:spPr/>
        <p:txBody>
          <a:bodyPr/>
          <a:lstStyle/>
          <a:p>
            <a:r>
              <a:rPr lang="en-US"/>
              <a:t>Florida ABLE Statute</a:t>
            </a:r>
          </a:p>
        </p:txBody>
      </p:sp>
    </p:spTree>
    <p:extLst>
      <p:ext uri="{BB962C8B-B14F-4D97-AF65-F5344CB8AC3E}">
        <p14:creationId xmlns:p14="http://schemas.microsoft.com/office/powerpoint/2010/main" val="375043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BF1E1-D771-2F49-95AE-395119139F07}"/>
              </a:ext>
            </a:extLst>
          </p:cNvPr>
          <p:cNvSpPr>
            <a:spLocks noGrp="1"/>
          </p:cNvSpPr>
          <p:nvPr>
            <p:ph type="body" sz="quarter" idx="10"/>
          </p:nvPr>
        </p:nvSpPr>
        <p:spPr/>
        <p:txBody>
          <a:bodyPr/>
          <a:lstStyle/>
          <a:p>
            <a:pPr algn="ctr"/>
            <a:r>
              <a:rPr lang="en-US" sz="2000" b="1">
                <a:solidFill>
                  <a:schemeClr val="accent1"/>
                </a:solidFill>
              </a:rPr>
              <a:t>ABLE stands for “Achieving a Better Life Experience” – and it was made possible by the passage of the ABLE Act. </a:t>
            </a:r>
          </a:p>
          <a:p>
            <a:endParaRPr lang="en-US"/>
          </a:p>
        </p:txBody>
      </p:sp>
      <p:sp>
        <p:nvSpPr>
          <p:cNvPr id="4" name="Text Placeholder 3">
            <a:extLst>
              <a:ext uri="{FF2B5EF4-FFF2-40B4-BE49-F238E27FC236}">
                <a16:creationId xmlns:a16="http://schemas.microsoft.com/office/drawing/2014/main" id="{99E6A272-DCB8-AD4B-8C69-F388419DC323}"/>
              </a:ext>
            </a:extLst>
          </p:cNvPr>
          <p:cNvSpPr>
            <a:spLocks noGrp="1"/>
          </p:cNvSpPr>
          <p:nvPr>
            <p:ph type="body" sz="quarter" idx="13"/>
          </p:nvPr>
        </p:nvSpPr>
        <p:spPr>
          <a:xfrm>
            <a:off x="457200" y="2176663"/>
            <a:ext cx="8278813" cy="1063487"/>
          </a:xfrm>
        </p:spPr>
        <p:txBody>
          <a:bodyPr/>
          <a:lstStyle/>
          <a:p>
            <a:pPr algn="ctr">
              <a:spcAft>
                <a:spcPts val="1200"/>
              </a:spcAft>
            </a:pPr>
            <a:r>
              <a:rPr lang="en-US" sz="1400"/>
              <a:t>Passed in December 2014 – added a new section to the Internal Revenue Code, Section 529A</a:t>
            </a:r>
          </a:p>
          <a:p>
            <a:pPr algn="ctr">
              <a:spcAft>
                <a:spcPts val="1200"/>
              </a:spcAft>
            </a:pPr>
            <a:r>
              <a:rPr lang="en-US" sz="1400"/>
              <a:t>Allowed states to create tax-advantaged savings/investment accounts</a:t>
            </a:r>
          </a:p>
          <a:p>
            <a:pPr algn="ctr">
              <a:spcAft>
                <a:spcPts val="1200"/>
              </a:spcAft>
            </a:pPr>
            <a:r>
              <a:rPr lang="en-US" sz="1400"/>
              <a:t>Encourages individuals with disabilities to save after tax dollars to support health, independence, and quality of life</a:t>
            </a:r>
          </a:p>
          <a:p>
            <a:pPr algn="ctr">
              <a:spcAft>
                <a:spcPts val="1200"/>
              </a:spcAft>
            </a:pPr>
            <a:r>
              <a:rPr lang="en-US" sz="1400" b="1"/>
              <a:t>Similar to:</a:t>
            </a:r>
          </a:p>
          <a:p>
            <a:pPr algn="ctr">
              <a:spcAft>
                <a:spcPts val="600"/>
              </a:spcAft>
            </a:pPr>
            <a:r>
              <a:rPr lang="en-US" sz="1400"/>
              <a:t>529 College Savings Plan / Checking or Savings Account / Special Needs Trust / Roth IRA</a:t>
            </a:r>
          </a:p>
          <a:p>
            <a:endParaRPr lang="en-US" sz="1400"/>
          </a:p>
        </p:txBody>
      </p:sp>
    </p:spTree>
    <p:extLst>
      <p:ext uri="{BB962C8B-B14F-4D97-AF65-F5344CB8AC3E}">
        <p14:creationId xmlns:p14="http://schemas.microsoft.com/office/powerpoint/2010/main" val="379603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C5C32F-F133-C344-808F-2D812E22D6E2}"/>
              </a:ext>
            </a:extLst>
          </p:cNvPr>
          <p:cNvSpPr>
            <a:spLocks noGrp="1"/>
          </p:cNvSpPr>
          <p:nvPr>
            <p:ph type="body" sz="quarter" idx="10"/>
          </p:nvPr>
        </p:nvSpPr>
        <p:spPr/>
        <p:txBody>
          <a:bodyPr/>
          <a:lstStyle/>
          <a:p>
            <a:pPr marL="114300" indent="0">
              <a:buNone/>
            </a:pPr>
            <a:r>
              <a:rPr lang="en-US"/>
              <a:t>The Treasury Department and the IRS recognize the difficulties faced by the family, friends, and caregivers of a designated beneficiary at the end of the designated beneficiary's life. In order to alleviate some of these difficulties, the </a:t>
            </a:r>
            <a:r>
              <a:rPr lang="en-US" b="1"/>
              <a:t>final regulations allow a qualified ABLE program to permit a successor designated beneficiary to be named during the lifetime of the designated beneficiary that will take effect upon the death of the designated beneficiary</a:t>
            </a:r>
            <a:r>
              <a:rPr lang="en-US"/>
              <a:t>. The designation must be made before the designated beneficiary's death. If no successor designated beneficiary is named, the assets in the ABLE account are payable to the estate of the deceased designated beneficiary. </a:t>
            </a:r>
            <a:r>
              <a:rPr lang="en-US" b="1"/>
              <a:t>Before any transfer to the successor designated beneficiary, however, the ABLE account is subject to the Federal estate tax imposed by chapter 11 of the Code upon the estate of the deceased designated beneficiary, as well as to the payment of any outstanding qualified disability expenses of the decedent and any State claim under section 529A(f).</a:t>
            </a:r>
          </a:p>
          <a:p>
            <a:pPr marL="114300" indent="0">
              <a:buNone/>
            </a:pPr>
            <a:endParaRPr lang="en-US"/>
          </a:p>
          <a:p>
            <a:pPr marL="114300" indent="0">
              <a:buNone/>
            </a:pPr>
            <a:r>
              <a:rPr lang="en-US" u="sng">
                <a:hlinkClick r:id="rId3"/>
              </a:rPr>
              <a:t>https://www.federalregister.gov/d/2020-22144/p-172</a:t>
            </a:r>
            <a:endParaRPr lang="en-US"/>
          </a:p>
        </p:txBody>
      </p:sp>
      <p:sp>
        <p:nvSpPr>
          <p:cNvPr id="3" name="Text Placeholder 2">
            <a:extLst>
              <a:ext uri="{FF2B5EF4-FFF2-40B4-BE49-F238E27FC236}">
                <a16:creationId xmlns:a16="http://schemas.microsoft.com/office/drawing/2014/main" id="{BD6AD318-C0DA-3B4C-B8BC-A6197CC24033}"/>
              </a:ext>
            </a:extLst>
          </p:cNvPr>
          <p:cNvSpPr>
            <a:spLocks noGrp="1"/>
          </p:cNvSpPr>
          <p:nvPr>
            <p:ph type="body" sz="quarter" idx="12"/>
          </p:nvPr>
        </p:nvSpPr>
        <p:spPr>
          <a:xfrm>
            <a:off x="457200" y="386868"/>
            <a:ext cx="8278812" cy="518388"/>
          </a:xfrm>
        </p:spPr>
        <p:txBody>
          <a:bodyPr/>
          <a:lstStyle/>
          <a:p>
            <a:r>
              <a:rPr lang="en-US"/>
              <a:t>Final Regulations – Successor Designated Beneficiary</a:t>
            </a:r>
          </a:p>
        </p:txBody>
      </p:sp>
    </p:spTree>
    <p:extLst>
      <p:ext uri="{BB962C8B-B14F-4D97-AF65-F5344CB8AC3E}">
        <p14:creationId xmlns:p14="http://schemas.microsoft.com/office/powerpoint/2010/main" val="177778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C5C32F-F133-C344-808F-2D812E22D6E2}"/>
              </a:ext>
            </a:extLst>
          </p:cNvPr>
          <p:cNvSpPr>
            <a:spLocks noGrp="1"/>
          </p:cNvSpPr>
          <p:nvPr>
            <p:ph type="body" sz="quarter" idx="10"/>
          </p:nvPr>
        </p:nvSpPr>
        <p:spPr>
          <a:xfrm>
            <a:off x="457200" y="905256"/>
            <a:ext cx="8278813" cy="3329678"/>
          </a:xfrm>
        </p:spPr>
        <p:txBody>
          <a:bodyPr/>
          <a:lstStyle/>
          <a:p>
            <a:pPr marL="114300" indent="0">
              <a:buNone/>
            </a:pPr>
            <a:r>
              <a:rPr lang="en-US" sz="1200"/>
              <a:t>Consistent with section 529A, the final regulations provide that a qualified ABLE program may satisfy a State's Medicaid reimbursement claim only after providing for the payment of any outstanding qualified disability expenses of the deceased designated beneficiary, including the designated beneficiary's funeral and burial expenses, whether or not the subject of a pre-death contract for those services. The final regulations do not impose an obligation on the qualified ABLE program to verify the validity or accuracy of a State's Medicaid reimbursement claim. However, as noted previously, the payment of any claim is limited to the amount of total medical assistance paid for the designated beneficiary after the establishment of the ABLE account, net of any premiums paid (whether from the ABLE account or otherwise by or on behalf of the designated beneficiary) to a State Medicaid Buy-In program</a:t>
            </a:r>
            <a:r>
              <a:rPr lang="en-US" sz="1200" b="1"/>
              <a:t>. In addition, no obligation is imposed on the qualified ABLE program to determine whether claims could be filed by multiple States. After the expiration of the applicable statute of limitations for filing Medicaid claims against the designated beneficiary's estate, a qualified ABLE program may distribute the balance of the ABLE account to the successor designated beneficiary or, if none, to the deceased designated beneficiary's estate.</a:t>
            </a:r>
          </a:p>
          <a:p>
            <a:pPr marL="114300" indent="0">
              <a:buNone/>
            </a:pPr>
            <a:endParaRPr lang="en-US" sz="1200"/>
          </a:p>
          <a:p>
            <a:pPr marL="114300" indent="0">
              <a:buNone/>
            </a:pPr>
            <a:r>
              <a:rPr lang="en-US" sz="1200" u="sng">
                <a:hlinkClick r:id="rId3"/>
              </a:rPr>
              <a:t>https://www.federalregister.gov/d/2020-22144/p-182</a:t>
            </a:r>
            <a:endParaRPr lang="en-US" sz="1200"/>
          </a:p>
          <a:p>
            <a:pPr marL="114300" indent="0">
              <a:buNone/>
            </a:pPr>
            <a:endParaRPr lang="en-US" sz="1200"/>
          </a:p>
        </p:txBody>
      </p:sp>
      <p:sp>
        <p:nvSpPr>
          <p:cNvPr id="3" name="Text Placeholder 2">
            <a:extLst>
              <a:ext uri="{FF2B5EF4-FFF2-40B4-BE49-F238E27FC236}">
                <a16:creationId xmlns:a16="http://schemas.microsoft.com/office/drawing/2014/main" id="{BD6AD318-C0DA-3B4C-B8BC-A6197CC24033}"/>
              </a:ext>
            </a:extLst>
          </p:cNvPr>
          <p:cNvSpPr>
            <a:spLocks noGrp="1"/>
          </p:cNvSpPr>
          <p:nvPr>
            <p:ph type="body" sz="quarter" idx="12"/>
          </p:nvPr>
        </p:nvSpPr>
        <p:spPr>
          <a:xfrm>
            <a:off x="457200" y="386868"/>
            <a:ext cx="8278812" cy="518388"/>
          </a:xfrm>
        </p:spPr>
        <p:txBody>
          <a:bodyPr/>
          <a:lstStyle/>
          <a:p>
            <a:r>
              <a:rPr lang="en-US"/>
              <a:t>Final Regulations – Medicaid Repayment From Other States</a:t>
            </a:r>
          </a:p>
        </p:txBody>
      </p:sp>
    </p:spTree>
    <p:extLst>
      <p:ext uri="{BB962C8B-B14F-4D97-AF65-F5344CB8AC3E}">
        <p14:creationId xmlns:p14="http://schemas.microsoft.com/office/powerpoint/2010/main" val="629517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C5C32F-F133-C344-808F-2D812E22D6E2}"/>
              </a:ext>
            </a:extLst>
          </p:cNvPr>
          <p:cNvSpPr>
            <a:spLocks noGrp="1"/>
          </p:cNvSpPr>
          <p:nvPr>
            <p:ph type="body" sz="quarter" idx="10"/>
          </p:nvPr>
        </p:nvSpPr>
        <p:spPr>
          <a:xfrm>
            <a:off x="457200" y="677558"/>
            <a:ext cx="8278813" cy="3329678"/>
          </a:xfrm>
        </p:spPr>
        <p:txBody>
          <a:bodyPr/>
          <a:lstStyle/>
          <a:p>
            <a:r>
              <a:rPr lang="en-US" sz="1200"/>
              <a:t>Account continues to operate as normal until the Program is notified about a death of beneficiary; once notified, the account is frozen to prevent contributions</a:t>
            </a:r>
          </a:p>
          <a:p>
            <a:pPr marL="114300" indent="0">
              <a:buNone/>
            </a:pPr>
            <a:endParaRPr lang="en-US" sz="1200"/>
          </a:p>
          <a:p>
            <a:r>
              <a:rPr lang="en-US" sz="1200" b="1"/>
              <a:t>If the ABLE account currently has an Authorized Legal Representative:</a:t>
            </a:r>
          </a:p>
          <a:p>
            <a:pPr lvl="1">
              <a:spcBef>
                <a:spcPts val="0"/>
              </a:spcBef>
              <a:spcAft>
                <a:spcPts val="600"/>
              </a:spcAft>
            </a:pPr>
            <a:r>
              <a:rPr lang="en-US"/>
              <a:t>Funds may be requested to withdrawn to pay for outstanding qualified disability expenses including funeral/burial, outstanding bills including housing, credit card bills, etc.</a:t>
            </a:r>
          </a:p>
          <a:p>
            <a:pPr lvl="1">
              <a:spcBef>
                <a:spcPts val="0"/>
              </a:spcBef>
              <a:spcAft>
                <a:spcPts val="600"/>
              </a:spcAft>
            </a:pPr>
            <a:r>
              <a:rPr lang="en-US"/>
              <a:t>If funds remain, “a Certification will be required stating that the person is: (1) the executor of the Beneficiary’s estate as defined in Section 2203 of the Code; and (2) responsible for the proper disposition of the Account Balance” – </a:t>
            </a:r>
            <a:r>
              <a:rPr lang="en-US" i="1"/>
              <a:t>ABLE Terms &amp; Conditions Section 8.02 (d)</a:t>
            </a:r>
          </a:p>
          <a:p>
            <a:pPr lvl="1">
              <a:spcBef>
                <a:spcPts val="0"/>
              </a:spcBef>
              <a:spcAft>
                <a:spcPts val="600"/>
              </a:spcAft>
            </a:pPr>
            <a:r>
              <a:rPr lang="en-US" i="1"/>
              <a:t>OR </a:t>
            </a:r>
            <a:r>
              <a:rPr lang="en-US"/>
              <a:t>Funds go to the successor designated beneficiary setup prior to death (must be sibling who qualifies for an ABLE Account)</a:t>
            </a:r>
            <a:endParaRPr lang="en-US" i="1"/>
          </a:p>
          <a:p>
            <a:r>
              <a:rPr lang="en-US" sz="1200" b="1"/>
              <a:t>If the ABLE account does not have an Authorized Legal Representative:</a:t>
            </a:r>
          </a:p>
          <a:p>
            <a:pPr lvl="1">
              <a:spcBef>
                <a:spcPts val="0"/>
              </a:spcBef>
              <a:spcAft>
                <a:spcPts val="600"/>
              </a:spcAft>
            </a:pPr>
            <a:r>
              <a:rPr lang="en-US"/>
              <a:t>Typically, a death of beneficiary form with death certificate and documentation on who is serving as the personal representative of deceased beneficiary’s estate is required</a:t>
            </a:r>
          </a:p>
          <a:p>
            <a:pPr lvl="2">
              <a:spcBef>
                <a:spcPts val="0"/>
              </a:spcBef>
              <a:spcAft>
                <a:spcPts val="600"/>
              </a:spcAft>
            </a:pPr>
            <a:r>
              <a:rPr lang="en-US"/>
              <a:t>Personal representative may use funds to pay outstanding qualified disability expenses</a:t>
            </a:r>
          </a:p>
          <a:p>
            <a:pPr lvl="1">
              <a:spcBef>
                <a:spcPts val="0"/>
              </a:spcBef>
              <a:spcAft>
                <a:spcPts val="600"/>
              </a:spcAft>
            </a:pPr>
            <a:r>
              <a:rPr lang="en-US"/>
              <a:t>If funds remain, same process as above</a:t>
            </a:r>
          </a:p>
        </p:txBody>
      </p:sp>
      <p:sp>
        <p:nvSpPr>
          <p:cNvPr id="3" name="Text Placeholder 2">
            <a:extLst>
              <a:ext uri="{FF2B5EF4-FFF2-40B4-BE49-F238E27FC236}">
                <a16:creationId xmlns:a16="http://schemas.microsoft.com/office/drawing/2014/main" id="{BD6AD318-C0DA-3B4C-B8BC-A6197CC24033}"/>
              </a:ext>
            </a:extLst>
          </p:cNvPr>
          <p:cNvSpPr>
            <a:spLocks noGrp="1"/>
          </p:cNvSpPr>
          <p:nvPr>
            <p:ph type="body" sz="quarter" idx="12"/>
          </p:nvPr>
        </p:nvSpPr>
        <p:spPr>
          <a:xfrm>
            <a:off x="457200" y="386868"/>
            <a:ext cx="8278812" cy="518388"/>
          </a:xfrm>
        </p:spPr>
        <p:txBody>
          <a:bodyPr/>
          <a:lstStyle/>
          <a:p>
            <a:r>
              <a:rPr lang="en-US"/>
              <a:t>Current Practice</a:t>
            </a:r>
          </a:p>
        </p:txBody>
      </p:sp>
    </p:spTree>
    <p:extLst>
      <p:ext uri="{BB962C8B-B14F-4D97-AF65-F5344CB8AC3E}">
        <p14:creationId xmlns:p14="http://schemas.microsoft.com/office/powerpoint/2010/main" val="2933443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50F1F-CB83-B74F-80E1-141023744CAC}"/>
              </a:ext>
            </a:extLst>
          </p:cNvPr>
          <p:cNvSpPr>
            <a:spLocks noGrp="1"/>
          </p:cNvSpPr>
          <p:nvPr>
            <p:ph type="body" sz="quarter" idx="10"/>
          </p:nvPr>
        </p:nvSpPr>
        <p:spPr>
          <a:xfrm>
            <a:off x="235390" y="1898650"/>
            <a:ext cx="8646060" cy="1082675"/>
          </a:xfrm>
        </p:spPr>
        <p:txBody>
          <a:bodyPr/>
          <a:lstStyle/>
          <a:p>
            <a:r>
              <a:rPr lang="en-US"/>
              <a:t>Hypothetical Situations </a:t>
            </a:r>
          </a:p>
        </p:txBody>
      </p:sp>
    </p:spTree>
    <p:extLst>
      <p:ext uri="{BB962C8B-B14F-4D97-AF65-F5344CB8AC3E}">
        <p14:creationId xmlns:p14="http://schemas.microsoft.com/office/powerpoint/2010/main" val="1325207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p:txBody>
          <a:bodyPr/>
          <a:lstStyle/>
          <a:p>
            <a:pPr algn="ctr"/>
            <a:r>
              <a:rPr lang="en-US" sz="2000" b="1">
                <a:solidFill>
                  <a:schemeClr val="accent1"/>
                </a:solidFill>
              </a:rPr>
              <a:t>35-year-old female with Spina Bifida receives a small, one-time inheritance or personal injury award and is currently receiving Medicaid funding</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p:txBody>
          <a:bodyPr/>
          <a:lstStyle/>
          <a:p>
            <a:pPr algn="ctr"/>
            <a:r>
              <a:rPr lang="en-US" sz="1400"/>
              <a:t>Put the remainder, after spend-down plan, into an ABLE Account. May need to be split over two calendar years maxing ABLE account contribution limit each year.</a:t>
            </a:r>
          </a:p>
          <a:p>
            <a:endParaRPr lang="en-US"/>
          </a:p>
        </p:txBody>
      </p:sp>
    </p:spTree>
    <p:extLst>
      <p:ext uri="{BB962C8B-B14F-4D97-AF65-F5344CB8AC3E}">
        <p14:creationId xmlns:p14="http://schemas.microsoft.com/office/powerpoint/2010/main" val="3205614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457199" y="792880"/>
            <a:ext cx="8278813" cy="1063487"/>
          </a:xfrm>
        </p:spPr>
        <p:txBody>
          <a:bodyPr/>
          <a:lstStyle/>
          <a:p>
            <a:pPr algn="ctr"/>
            <a:r>
              <a:rPr lang="en-US" sz="2000" b="1">
                <a:solidFill>
                  <a:schemeClr val="accent1"/>
                </a:solidFill>
              </a:rPr>
              <a:t>51-year-old male with Down syndrome lives in Florida and has a Florida Guardian, but has siblings and family across the country that want to help pay housing expenses</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p:txBody>
          <a:bodyPr/>
          <a:lstStyle/>
          <a:p>
            <a:pPr algn="ctr"/>
            <a:r>
              <a:rPr lang="en-US" sz="1400"/>
              <a:t>Guardian establishes and ABLE Account and provides ABLE Account number to siblings along with gifting form and a link to an online gifting page. Family contributes $2,000 a month. Guardians uses funds in the ABLE Account to pay for condo HOA dues, property tax, monthly utility bill, and a portion of the rent. Since ABLE Account is paying for the housing related expenses directly, no impact to the individuals monthly SSI check. </a:t>
            </a:r>
          </a:p>
          <a:p>
            <a:pPr algn="ctr"/>
            <a:endParaRPr lang="en-US" sz="1400"/>
          </a:p>
          <a:p>
            <a:pPr algn="ctr"/>
            <a:r>
              <a:rPr lang="en-US" sz="1400"/>
              <a:t>However, if siblings paid directly, would cause In-kind Support and Maintenance (ISM) reduction, roughly $3,600 a year.</a:t>
            </a:r>
          </a:p>
        </p:txBody>
      </p:sp>
    </p:spTree>
    <p:extLst>
      <p:ext uri="{BB962C8B-B14F-4D97-AF65-F5344CB8AC3E}">
        <p14:creationId xmlns:p14="http://schemas.microsoft.com/office/powerpoint/2010/main" val="2682968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432593" y="370937"/>
            <a:ext cx="8278813" cy="1416420"/>
          </a:xfrm>
        </p:spPr>
        <p:txBody>
          <a:bodyPr/>
          <a:lstStyle/>
          <a:p>
            <a:pPr algn="ctr"/>
            <a:r>
              <a:rPr lang="en-US" sz="2000" b="1">
                <a:solidFill>
                  <a:schemeClr val="accent1"/>
                </a:solidFill>
              </a:rPr>
              <a:t>22-year-old recently diagnosed with Schizophrenia and Bipolar disorder started receiving SSI. SSA determined individual is incapable of managing their SSI payment. Representative Payee could establish this account on their behalf, however, someone else may be better suited. </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289711" y="2523504"/>
            <a:ext cx="8573631" cy="1063487"/>
          </a:xfrm>
        </p:spPr>
        <p:txBody>
          <a:bodyPr/>
          <a:lstStyle/>
          <a:p>
            <a:pPr algn="ctr">
              <a:spcAft>
                <a:spcPts val="1200"/>
              </a:spcAft>
            </a:pPr>
            <a:r>
              <a:rPr lang="en-US" sz="1400"/>
              <a:t>ABLE Accounts can be managed by a hierarchy of individuals including: a guardian, power attorney, the spouse, a parent, a sibling, a grandparent, or a representative payee  under Social Security Administration. Since the account is owned by the individual with a disability, they can still access the account by calling customer service, unless Program is aware that the individual has been adjudicated incompetent by court, not by SSA. </a:t>
            </a:r>
          </a:p>
          <a:p>
            <a:pPr algn="ctr">
              <a:spcAft>
                <a:spcPts val="1200"/>
              </a:spcAft>
            </a:pPr>
            <a:r>
              <a:rPr lang="en-US" sz="1400"/>
              <a:t>Friend can use a durable power of attorney, available at </a:t>
            </a:r>
            <a:r>
              <a:rPr lang="en-US" sz="1400">
                <a:hlinkClick r:id="rId3"/>
              </a:rPr>
              <a:t>www.ableunited.com/power-of-attorney</a:t>
            </a:r>
            <a:r>
              <a:rPr lang="en-US" sz="1400"/>
              <a:t>, to open an account on behalf of friend.</a:t>
            </a:r>
          </a:p>
        </p:txBody>
      </p:sp>
    </p:spTree>
    <p:extLst>
      <p:ext uri="{BB962C8B-B14F-4D97-AF65-F5344CB8AC3E}">
        <p14:creationId xmlns:p14="http://schemas.microsoft.com/office/powerpoint/2010/main" val="1427657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432593" y="370937"/>
            <a:ext cx="8278813" cy="1416420"/>
          </a:xfrm>
        </p:spPr>
        <p:txBody>
          <a:bodyPr/>
          <a:lstStyle/>
          <a:p>
            <a:pPr algn="ctr"/>
            <a:r>
              <a:rPr lang="en-US" sz="2000" b="1">
                <a:solidFill>
                  <a:schemeClr val="accent1"/>
                </a:solidFill>
              </a:rPr>
              <a:t>Mom receives full custody of 8-year-old with Autistic Spectrum Disorder. Court ruled dad must pay monthly child support services. </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289711" y="2523504"/>
            <a:ext cx="8573631" cy="1063487"/>
          </a:xfrm>
        </p:spPr>
        <p:txBody>
          <a:bodyPr/>
          <a:lstStyle/>
          <a:p>
            <a:pPr algn="ctr">
              <a:spcAft>
                <a:spcPts val="1200"/>
              </a:spcAft>
            </a:pPr>
            <a:r>
              <a:rPr lang="en-US" sz="1400"/>
              <a:t>ABLE Account could receive up to $1,333 a month into ABLE account with mom accessing the funds directly without having to go through a pooled trust or trustee. Note, although payment may be direct-deposited into an ABLE Account, these funds still would be counted as income for SSI purposes.</a:t>
            </a:r>
          </a:p>
          <a:p>
            <a:pPr algn="ctr">
              <a:spcAft>
                <a:spcPts val="1200"/>
              </a:spcAft>
            </a:pPr>
            <a:r>
              <a:rPr lang="en-US" sz="1400"/>
              <a:t>ABLE Accounts shelter assets not income.</a:t>
            </a:r>
          </a:p>
        </p:txBody>
      </p:sp>
    </p:spTree>
    <p:extLst>
      <p:ext uri="{BB962C8B-B14F-4D97-AF65-F5344CB8AC3E}">
        <p14:creationId xmlns:p14="http://schemas.microsoft.com/office/powerpoint/2010/main" val="1591495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C1692-9544-B041-8879-BCAC2B295A63}"/>
              </a:ext>
            </a:extLst>
          </p:cNvPr>
          <p:cNvSpPr>
            <a:spLocks noGrp="1"/>
          </p:cNvSpPr>
          <p:nvPr>
            <p:ph type="body" sz="quarter" idx="10"/>
          </p:nvPr>
        </p:nvSpPr>
        <p:spPr>
          <a:xfrm>
            <a:off x="432593" y="370937"/>
            <a:ext cx="8278813" cy="1416420"/>
          </a:xfrm>
        </p:spPr>
        <p:txBody>
          <a:bodyPr/>
          <a:lstStyle/>
          <a:p>
            <a:pPr algn="ctr"/>
            <a:r>
              <a:rPr lang="en-US" sz="2000" b="1">
                <a:solidFill>
                  <a:schemeClr val="accent1"/>
                </a:solidFill>
              </a:rPr>
              <a:t>Mom and dad have a child with a severe intellectual disability and split custody between them. Dad resides in Pennsylvania and Mom resides in Florida. They would like to open an ABLE Account for their child. Which ABLE program is best suited for the family?</a:t>
            </a:r>
          </a:p>
        </p:txBody>
      </p:sp>
      <p:sp>
        <p:nvSpPr>
          <p:cNvPr id="4" name="Text Placeholder 3">
            <a:extLst>
              <a:ext uri="{FF2B5EF4-FFF2-40B4-BE49-F238E27FC236}">
                <a16:creationId xmlns:a16="http://schemas.microsoft.com/office/drawing/2014/main" id="{2CFC69A2-5646-2946-A723-58EE263C876B}"/>
              </a:ext>
            </a:extLst>
          </p:cNvPr>
          <p:cNvSpPr>
            <a:spLocks noGrp="1"/>
          </p:cNvSpPr>
          <p:nvPr>
            <p:ph type="body" sz="quarter" idx="13"/>
          </p:nvPr>
        </p:nvSpPr>
        <p:spPr>
          <a:xfrm>
            <a:off x="289711" y="2523504"/>
            <a:ext cx="8573631" cy="1063487"/>
          </a:xfrm>
        </p:spPr>
        <p:txBody>
          <a:bodyPr/>
          <a:lstStyle/>
          <a:p>
            <a:pPr algn="ctr">
              <a:spcAft>
                <a:spcPts val="1200"/>
              </a:spcAft>
            </a:pPr>
            <a:r>
              <a:rPr lang="en-US" sz="1400"/>
              <a:t>It is important to note each state may establish an ABLE Program. ABLE United is the state of Florida’s ABLE Program. Pennsylvania’s ABLE Program, PA ABLE, has state income tax incentives for contributing to a PA ABLE account. </a:t>
            </a:r>
            <a:r>
              <a:rPr lang="en-US" sz="1400" b="1"/>
              <a:t>However, an individual may only have one ABLE account nationwide regardless of which program is chosen.</a:t>
            </a:r>
            <a:endParaRPr lang="en-US" sz="1400"/>
          </a:p>
          <a:p>
            <a:pPr algn="ctr">
              <a:spcAft>
                <a:spcPts val="1200"/>
              </a:spcAft>
            </a:pPr>
            <a:r>
              <a:rPr lang="en-US" sz="1400"/>
              <a:t>PA ABLE is open for nation wide enrollment, while ABLE United is restricted to Florida residents at time of application. It may be best to point individuals to national organizations to help identify what program is best suited for their unique needs, such as </a:t>
            </a:r>
            <a:r>
              <a:rPr lang="en-US" sz="1400">
                <a:hlinkClick r:id="rId3"/>
              </a:rPr>
              <a:t>www.abletoday.org</a:t>
            </a:r>
            <a:r>
              <a:rPr lang="en-US" sz="1400"/>
              <a:t> or </a:t>
            </a:r>
            <a:r>
              <a:rPr lang="en-US" sz="1400">
                <a:hlinkClick r:id="rId4"/>
              </a:rPr>
              <a:t>www.ablenrc.org</a:t>
            </a:r>
            <a:r>
              <a:rPr lang="en-US" sz="1400"/>
              <a:t>. </a:t>
            </a:r>
          </a:p>
          <a:p>
            <a:pPr algn="ctr">
              <a:spcAft>
                <a:spcPts val="1200"/>
              </a:spcAft>
            </a:pPr>
            <a:endParaRPr lang="en-US" sz="1400"/>
          </a:p>
        </p:txBody>
      </p:sp>
    </p:spTree>
    <p:extLst>
      <p:ext uri="{BB962C8B-B14F-4D97-AF65-F5344CB8AC3E}">
        <p14:creationId xmlns:p14="http://schemas.microsoft.com/office/powerpoint/2010/main" val="2636110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E0621-6D16-A142-95F1-4C0572D1DBAD}"/>
              </a:ext>
            </a:extLst>
          </p:cNvPr>
          <p:cNvSpPr>
            <a:spLocks noGrp="1"/>
          </p:cNvSpPr>
          <p:nvPr>
            <p:ph type="body" sz="quarter" idx="10"/>
          </p:nvPr>
        </p:nvSpPr>
        <p:spPr/>
        <p:txBody>
          <a:bodyPr/>
          <a:lstStyle/>
          <a:p>
            <a:r>
              <a:rPr lang="en-US"/>
              <a:t>How to Reach Us</a:t>
            </a:r>
          </a:p>
        </p:txBody>
      </p:sp>
    </p:spTree>
    <p:extLst>
      <p:ext uri="{BB962C8B-B14F-4D97-AF65-F5344CB8AC3E}">
        <p14:creationId xmlns:p14="http://schemas.microsoft.com/office/powerpoint/2010/main" val="27802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F7D631-F69E-3448-BD7F-40B09F6B775D}"/>
              </a:ext>
            </a:extLst>
          </p:cNvPr>
          <p:cNvSpPr>
            <a:spLocks noGrp="1"/>
          </p:cNvSpPr>
          <p:nvPr>
            <p:ph type="body" sz="quarter" idx="12"/>
          </p:nvPr>
        </p:nvSpPr>
        <p:spPr/>
        <p:txBody>
          <a:bodyPr/>
          <a:lstStyle/>
          <a:p>
            <a:r>
              <a:rPr lang="en-US" sz="2000"/>
              <a:t>ABLE Programs Nationwide</a:t>
            </a:r>
          </a:p>
          <a:p>
            <a:endParaRPr lang="en-US"/>
          </a:p>
        </p:txBody>
      </p:sp>
      <p:pic>
        <p:nvPicPr>
          <p:cNvPr id="8" name="Picture 7">
            <a:extLst>
              <a:ext uri="{FF2B5EF4-FFF2-40B4-BE49-F238E27FC236}">
                <a16:creationId xmlns:a16="http://schemas.microsoft.com/office/drawing/2014/main" id="{ED4207CD-F1E6-4A4A-AD58-B4AC6B29FEA7}"/>
              </a:ext>
            </a:extLst>
          </p:cNvPr>
          <p:cNvPicPr>
            <a:picLocks noChangeAspect="1"/>
          </p:cNvPicPr>
          <p:nvPr/>
        </p:nvPicPr>
        <p:blipFill rotWithShape="1">
          <a:blip r:embed="rId3"/>
          <a:srcRect t="8333"/>
          <a:stretch/>
        </p:blipFill>
        <p:spPr>
          <a:xfrm>
            <a:off x="366277" y="887765"/>
            <a:ext cx="8181578" cy="3633994"/>
          </a:xfrm>
          <a:prstGeom prst="rect">
            <a:avLst/>
          </a:prstGeom>
        </p:spPr>
      </p:pic>
    </p:spTree>
    <p:extLst>
      <p:ext uri="{BB962C8B-B14F-4D97-AF65-F5344CB8AC3E}">
        <p14:creationId xmlns:p14="http://schemas.microsoft.com/office/powerpoint/2010/main" val="3017996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8"/>
          <p:cNvSpPr txBox="1"/>
          <p:nvPr/>
        </p:nvSpPr>
        <p:spPr>
          <a:xfrm>
            <a:off x="558350" y="538550"/>
            <a:ext cx="3826200" cy="564300"/>
          </a:xfrm>
          <a:prstGeom prst="rect">
            <a:avLst/>
          </a:prstGeom>
          <a:noFill/>
          <a:ln>
            <a:noFill/>
          </a:ln>
        </p:spPr>
        <p:txBody>
          <a:bodyPr spcFirstLastPara="1" wrap="square" lIns="91425" tIns="91425" rIns="91425" bIns="91425" anchor="t" anchorCtr="0">
            <a:noAutofit/>
          </a:bodyPr>
          <a:lstStyle/>
          <a:p>
            <a:r>
              <a:rPr lang="en-US" b="1">
                <a:solidFill>
                  <a:schemeClr val="accent1"/>
                </a:solidFill>
              </a:rPr>
              <a:t>How to Reach Us</a:t>
            </a:r>
          </a:p>
        </p:txBody>
      </p:sp>
      <p:sp>
        <p:nvSpPr>
          <p:cNvPr id="499" name="Google Shape;499;p88"/>
          <p:cNvSpPr txBox="1"/>
          <p:nvPr/>
        </p:nvSpPr>
        <p:spPr>
          <a:xfrm>
            <a:off x="730450" y="1278522"/>
            <a:ext cx="3092100" cy="2643300"/>
          </a:xfrm>
          <a:prstGeom prst="rect">
            <a:avLst/>
          </a:prstGeom>
          <a:noFill/>
          <a:ln>
            <a:noFill/>
          </a:ln>
        </p:spPr>
        <p:txBody>
          <a:bodyPr spcFirstLastPara="1" wrap="square" lIns="91425" tIns="91425" rIns="91425" bIns="91425" anchor="t" anchorCtr="0">
            <a:noAutofit/>
          </a:bodyPr>
          <a:lstStyle/>
          <a:p>
            <a:pPr lvl="0">
              <a:lnSpc>
                <a:spcPct val="115000"/>
              </a:lnSpc>
              <a:spcAft>
                <a:spcPts val="1200"/>
              </a:spcAft>
              <a:buClr>
                <a:schemeClr val="dk1"/>
              </a:buClr>
              <a:buSzPts val="1100"/>
            </a:pPr>
            <a:r>
              <a:rPr lang="en-US" b="1">
                <a:solidFill>
                  <a:schemeClr val="bg2"/>
                </a:solidFill>
              </a:rPr>
              <a:t>Online</a:t>
            </a:r>
          </a:p>
          <a:p>
            <a:pPr marL="171450" lvl="0" indent="-171450">
              <a:lnSpc>
                <a:spcPct val="115000"/>
              </a:lnSpc>
              <a:spcAft>
                <a:spcPts val="600"/>
              </a:spcAft>
              <a:buClr>
                <a:schemeClr val="dk1"/>
              </a:buClr>
              <a:buSzPts val="1100"/>
              <a:buFont typeface="Arial" panose="020B0604020202020204" pitchFamily="34" charset="0"/>
              <a:buChar char="•"/>
            </a:pPr>
            <a:r>
              <a:rPr lang="en-US">
                <a:solidFill>
                  <a:schemeClr val="bg2"/>
                </a:solidFill>
              </a:rPr>
              <a:t>Visit us at </a:t>
            </a:r>
            <a:r>
              <a:rPr lang="en-US">
                <a:solidFill>
                  <a:schemeClr val="bg2"/>
                </a:solidFill>
                <a:hlinkClick r:id="rId3"/>
              </a:rPr>
              <a:t>ableunited.com</a:t>
            </a:r>
            <a:r>
              <a:rPr lang="en-US">
                <a:solidFill>
                  <a:schemeClr val="bg2"/>
                </a:solidFill>
              </a:rPr>
              <a:t> </a:t>
            </a:r>
          </a:p>
          <a:p>
            <a:pPr marL="171450" lvl="0" indent="-171450">
              <a:lnSpc>
                <a:spcPct val="115000"/>
              </a:lnSpc>
              <a:spcAft>
                <a:spcPts val="600"/>
              </a:spcAft>
              <a:buClr>
                <a:schemeClr val="dk1"/>
              </a:buClr>
              <a:buSzPts val="1100"/>
              <a:buFont typeface="Arial" panose="020B0604020202020204" pitchFamily="34" charset="0"/>
              <a:buChar char="•"/>
            </a:pPr>
            <a:r>
              <a:rPr lang="en-US">
                <a:solidFill>
                  <a:schemeClr val="bg2"/>
                </a:solidFill>
              </a:rPr>
              <a:t>Spanish resources available at </a:t>
            </a:r>
            <a:r>
              <a:rPr lang="en-US">
                <a:solidFill>
                  <a:schemeClr val="bg2"/>
                </a:solidFill>
                <a:hlinkClick r:id="rId4"/>
              </a:rPr>
              <a:t>ableunited.com/espanol </a:t>
            </a:r>
            <a:endParaRPr lang="en-US">
              <a:solidFill>
                <a:schemeClr val="bg2"/>
              </a:solidFill>
            </a:endParaRPr>
          </a:p>
          <a:p>
            <a:pPr marL="171450" lvl="0" indent="-171450">
              <a:lnSpc>
                <a:spcPct val="115000"/>
              </a:lnSpc>
              <a:spcAft>
                <a:spcPts val="600"/>
              </a:spcAft>
              <a:buClr>
                <a:schemeClr val="dk1"/>
              </a:buClr>
              <a:buSzPts val="1100"/>
              <a:buFont typeface="Arial" panose="020B0604020202020204" pitchFamily="34" charset="0"/>
              <a:buChar char="•"/>
            </a:pPr>
            <a:r>
              <a:rPr lang="en-US">
                <a:solidFill>
                  <a:schemeClr val="bg2"/>
                </a:solidFill>
                <a:hlinkClick r:id="rId5"/>
              </a:rPr>
              <a:t>Request Printed Materials</a:t>
            </a:r>
            <a:endParaRPr lang="en-US">
              <a:solidFill>
                <a:schemeClr val="bg2"/>
              </a:solidFill>
            </a:endParaRPr>
          </a:p>
          <a:p>
            <a:pPr marL="171450" lvl="0" indent="-171450">
              <a:lnSpc>
                <a:spcPct val="115000"/>
              </a:lnSpc>
              <a:spcAft>
                <a:spcPts val="600"/>
              </a:spcAft>
              <a:buClr>
                <a:schemeClr val="dk1"/>
              </a:buClr>
              <a:buSzPts val="1100"/>
              <a:buFont typeface="Arial" panose="020B0604020202020204" pitchFamily="34" charset="0"/>
              <a:buChar char="•"/>
            </a:pPr>
            <a:r>
              <a:rPr lang="en-US">
                <a:solidFill>
                  <a:schemeClr val="bg2"/>
                </a:solidFill>
              </a:rPr>
              <a:t>Check Events calendar for in-person, virtual events, and opportunity to book a one-on-one appointment</a:t>
            </a:r>
            <a:endParaRPr>
              <a:solidFill>
                <a:schemeClr val="bg2"/>
              </a:solidFill>
            </a:endParaRPr>
          </a:p>
        </p:txBody>
      </p:sp>
      <p:sp>
        <p:nvSpPr>
          <p:cNvPr id="500" name="Google Shape;500;p88"/>
          <p:cNvSpPr txBox="1"/>
          <p:nvPr/>
        </p:nvSpPr>
        <p:spPr>
          <a:xfrm>
            <a:off x="4838350" y="1278522"/>
            <a:ext cx="3771900" cy="2823300"/>
          </a:xfrm>
          <a:prstGeom prst="rect">
            <a:avLst/>
          </a:prstGeom>
          <a:noFill/>
          <a:ln>
            <a:noFill/>
          </a:ln>
        </p:spPr>
        <p:txBody>
          <a:bodyPr spcFirstLastPara="1" wrap="square" lIns="91425" tIns="91425" rIns="91425" bIns="91425" anchor="t" anchorCtr="0">
            <a:noAutofit/>
          </a:bodyPr>
          <a:lstStyle/>
          <a:p>
            <a:pPr>
              <a:defRPr/>
            </a:pPr>
            <a:r>
              <a:rPr lang="en-US" altLang="en-US" b="1">
                <a:solidFill>
                  <a:schemeClr val="bg2"/>
                </a:solidFill>
                <a:latin typeface="Arial" panose="020B0604020202020204" pitchFamily="34" charset="0"/>
                <a:ea typeface="Century Gothic" panose="020B0502020202020204" pitchFamily="34" charset="0"/>
                <a:cs typeface="Arial" panose="020B0604020202020204" pitchFamily="34" charset="0"/>
              </a:rPr>
              <a:t>Phone </a:t>
            </a:r>
          </a:p>
          <a:p>
            <a:pPr>
              <a:spcAft>
                <a:spcPts val="600"/>
              </a:spcAft>
              <a:defRPr/>
            </a:pPr>
            <a:r>
              <a:rPr lang="en-US" altLang="en-US" i="1">
                <a:solidFill>
                  <a:schemeClr val="bg2"/>
                </a:solidFill>
                <a:latin typeface="Arial" panose="020B0604020202020204" pitchFamily="34" charset="0"/>
                <a:ea typeface="Century Gothic" panose="020B0502020202020204" pitchFamily="34" charset="0"/>
                <a:cs typeface="Arial" panose="020B0604020202020204" pitchFamily="34" charset="0"/>
              </a:rPr>
              <a:t>Monday – Friday, 9am – 6 pm ET</a:t>
            </a:r>
            <a:endParaRPr lang="en-US" altLang="en-US" b="1" i="1">
              <a:solidFill>
                <a:schemeClr val="bg2"/>
              </a:solidFill>
              <a:latin typeface="Arial" panose="020B0604020202020204" pitchFamily="34" charset="0"/>
              <a:ea typeface="Century Gothic" panose="020B0502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r>
              <a:rPr lang="en-US" altLang="en-US">
                <a:solidFill>
                  <a:schemeClr val="bg2"/>
                </a:solidFill>
                <a:latin typeface="Arial" panose="020B0604020202020204" pitchFamily="34" charset="0"/>
                <a:ea typeface="Century Gothic" panose="020B0502020202020204" pitchFamily="34" charset="0"/>
                <a:cs typeface="Arial" panose="020B0604020202020204" pitchFamily="34" charset="0"/>
              </a:rPr>
              <a:t>1-888-524-ABLE (2253) </a:t>
            </a:r>
          </a:p>
          <a:p>
            <a:pPr marL="285750" indent="-285750">
              <a:spcAft>
                <a:spcPts val="1200"/>
              </a:spcAft>
              <a:buFont typeface="Arial" panose="020B0604020202020204" pitchFamily="34" charset="0"/>
              <a:buChar char="•"/>
              <a:defRPr/>
            </a:pPr>
            <a:r>
              <a:rPr lang="en-US" altLang="en-US">
                <a:solidFill>
                  <a:schemeClr val="bg2"/>
                </a:solidFill>
                <a:latin typeface="Arial" panose="020B0604020202020204" pitchFamily="34" charset="0"/>
                <a:ea typeface="Century Gothic" panose="020B0502020202020204" pitchFamily="34" charset="0"/>
                <a:cs typeface="Arial" panose="020B0604020202020204" pitchFamily="34" charset="0"/>
              </a:rPr>
              <a:t>711 Florida Relay</a:t>
            </a:r>
            <a:endParaRPr>
              <a:solidFill>
                <a:schemeClr val="bg2"/>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3"/>
          <p:cNvSpPr txBox="1">
            <a:spLocks noGrp="1"/>
          </p:cNvSpPr>
          <p:nvPr>
            <p:ph type="title" idx="4294967295"/>
          </p:nvPr>
        </p:nvSpPr>
        <p:spPr>
          <a:xfrm>
            <a:off x="0" y="729040"/>
            <a:ext cx="9144000" cy="66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lt1"/>
                </a:solidFill>
              </a:rPr>
              <a:t>Thank you!</a:t>
            </a:r>
            <a:endParaRPr sz="4000" b="1">
              <a:solidFill>
                <a:schemeClr val="lt1"/>
              </a:solidFill>
            </a:endParaRPr>
          </a:p>
        </p:txBody>
      </p:sp>
      <p:cxnSp>
        <p:nvCxnSpPr>
          <p:cNvPr id="622" name="Google Shape;622;p103"/>
          <p:cNvCxnSpPr/>
          <p:nvPr/>
        </p:nvCxnSpPr>
        <p:spPr>
          <a:xfrm>
            <a:off x="3294825" y="1570215"/>
            <a:ext cx="2609100" cy="4800"/>
          </a:xfrm>
          <a:prstGeom prst="straightConnector1">
            <a:avLst/>
          </a:prstGeom>
          <a:noFill/>
          <a:ln w="9525" cap="flat" cmpd="sng">
            <a:solidFill>
              <a:srgbClr val="FFFFFF"/>
            </a:solidFill>
            <a:prstDash val="solid"/>
            <a:round/>
            <a:headEnd type="none" w="med" len="med"/>
            <a:tailEnd type="none" w="med" len="med"/>
          </a:ln>
        </p:spPr>
      </p:cxnSp>
      <p:cxnSp>
        <p:nvCxnSpPr>
          <p:cNvPr id="625" name="Google Shape;625;p103"/>
          <p:cNvCxnSpPr/>
          <p:nvPr/>
        </p:nvCxnSpPr>
        <p:spPr>
          <a:xfrm>
            <a:off x="3294825" y="1570215"/>
            <a:ext cx="2609100" cy="4800"/>
          </a:xfrm>
          <a:prstGeom prst="straightConnector1">
            <a:avLst/>
          </a:prstGeom>
          <a:noFill/>
          <a:ln w="9525" cap="flat" cmpd="sng">
            <a:solidFill>
              <a:srgbClr val="FFFFFF"/>
            </a:solidFill>
            <a:prstDash val="solid"/>
            <a:round/>
            <a:headEnd type="none" w="med" len="med"/>
            <a:tailEnd type="none" w="med" len="med"/>
          </a:ln>
        </p:spPr>
      </p:cxnSp>
      <p:pic>
        <p:nvPicPr>
          <p:cNvPr id="3" name="Picture 2">
            <a:extLst>
              <a:ext uri="{FF2B5EF4-FFF2-40B4-BE49-F238E27FC236}">
                <a16:creationId xmlns:a16="http://schemas.microsoft.com/office/drawing/2014/main" id="{460B6BEA-01C5-5C42-AD07-86D9104C1B06}"/>
              </a:ext>
            </a:extLst>
          </p:cNvPr>
          <p:cNvPicPr>
            <a:picLocks noChangeAspect="1"/>
          </p:cNvPicPr>
          <p:nvPr/>
        </p:nvPicPr>
        <p:blipFill>
          <a:blip r:embed="rId3"/>
          <a:stretch>
            <a:fillRect/>
          </a:stretch>
        </p:blipFill>
        <p:spPr>
          <a:xfrm>
            <a:off x="3591867" y="1692992"/>
            <a:ext cx="1960265" cy="958698"/>
          </a:xfrm>
          <a:prstGeom prst="rect">
            <a:avLst/>
          </a:prstGeom>
        </p:spPr>
      </p:pic>
      <p:sp>
        <p:nvSpPr>
          <p:cNvPr id="7" name="TextBox 6">
            <a:extLst>
              <a:ext uri="{FF2B5EF4-FFF2-40B4-BE49-F238E27FC236}">
                <a16:creationId xmlns:a16="http://schemas.microsoft.com/office/drawing/2014/main" id="{0DDE3C36-8F7A-49E7-B735-B05A08483FE8}"/>
              </a:ext>
            </a:extLst>
          </p:cNvPr>
          <p:cNvSpPr txBox="1"/>
          <p:nvPr/>
        </p:nvSpPr>
        <p:spPr>
          <a:xfrm>
            <a:off x="780691" y="3112175"/>
            <a:ext cx="8052758" cy="1384995"/>
          </a:xfrm>
          <a:prstGeom prst="rect">
            <a:avLst/>
          </a:prstGeom>
          <a:noFill/>
        </p:spPr>
        <p:txBody>
          <a:bodyPr wrap="square">
            <a:spAutoFit/>
          </a:bodyPr>
          <a:lstStyle/>
          <a:p>
            <a:r>
              <a:rPr lang="en-US" b="0" i="0">
                <a:solidFill>
                  <a:schemeClr val="bg1"/>
                </a:solidFill>
                <a:effectLst/>
                <a:latin typeface="+mj-lt"/>
              </a:rPr>
              <a:t>The information contained in this presentation is for general information purposes only and does not constitute tax, legal, financial or investment advice. Performance of the program discussed herein is not guaranteed and is subject to market conditions, among other things. Carefully consider objectives, risks, charges and expenses before investing. As with any investment, it is possible to lose money by investing in this program. Please read </a:t>
            </a:r>
            <a:r>
              <a:rPr lang="en-US">
                <a:solidFill>
                  <a:schemeClr val="bg1"/>
                </a:solidFill>
                <a:latin typeface="+mj-lt"/>
              </a:rPr>
              <a:t>the Program Description and Participation Agreement </a:t>
            </a:r>
            <a:r>
              <a:rPr lang="en-US" b="0" i="0">
                <a:solidFill>
                  <a:schemeClr val="bg1"/>
                </a:solidFill>
                <a:effectLst/>
                <a:latin typeface="+mj-lt"/>
              </a:rPr>
              <a:t>carefully (</a:t>
            </a:r>
            <a:r>
              <a:rPr lang="en-US" b="0" i="0">
                <a:solidFill>
                  <a:schemeClr val="bg1"/>
                </a:solidFill>
                <a:effectLst/>
                <a:latin typeface="+mj-lt"/>
                <a:hlinkClick r:id="rId4">
                  <a:extLst>
                    <a:ext uri="{A12FA001-AC4F-418D-AE19-62706E023703}">
                      <ahyp:hlinkClr xmlns:ahyp="http://schemas.microsoft.com/office/drawing/2018/hyperlinkcolor" val="tx"/>
                    </a:ext>
                  </a:extLst>
                </a:hlinkClick>
              </a:rPr>
              <a:t>www.ableuntied.com/pdpa</a:t>
            </a:r>
            <a:r>
              <a:rPr lang="en-US" b="0" i="0">
                <a:solidFill>
                  <a:schemeClr val="bg1"/>
                </a:solidFill>
                <a:effectLst/>
                <a:latin typeface="+mj-lt"/>
              </a:rPr>
              <a:t>).</a:t>
            </a:r>
            <a:endParaRPr lang="en-US">
              <a:solidFill>
                <a:schemeClr val="bg1"/>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6A388-61D3-6A43-9A5E-081E94E2BCCE}"/>
              </a:ext>
            </a:extLst>
          </p:cNvPr>
          <p:cNvSpPr txBox="1">
            <a:spLocks/>
          </p:cNvSpPr>
          <p:nvPr/>
        </p:nvSpPr>
        <p:spPr>
          <a:xfrm>
            <a:off x="457201" y="974035"/>
            <a:ext cx="3679902" cy="10634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200"/>
              </a:spcBef>
              <a:spcAft>
                <a:spcPts val="1200"/>
              </a:spcAft>
            </a:pPr>
            <a:r>
              <a:rPr lang="en-US" b="1">
                <a:solidFill>
                  <a:schemeClr val="bg2"/>
                </a:solidFill>
              </a:rPr>
              <a:t>Similarities: </a:t>
            </a:r>
          </a:p>
          <a:p>
            <a:pPr marL="285750" indent="-171450">
              <a:spcAft>
                <a:spcPts val="600"/>
              </a:spcAft>
              <a:buFont typeface="Arial" panose="020B0604020202020204" pitchFamily="34" charset="0"/>
              <a:buChar char="•"/>
            </a:pPr>
            <a:r>
              <a:rPr lang="en-US">
                <a:solidFill>
                  <a:schemeClr val="bg2"/>
                </a:solidFill>
              </a:rPr>
              <a:t>All states subject to federal law and regulations</a:t>
            </a:r>
          </a:p>
          <a:p>
            <a:pPr marL="285750" indent="-171450">
              <a:spcAft>
                <a:spcPts val="600"/>
              </a:spcAft>
              <a:buFont typeface="Arial" panose="020B0604020202020204" pitchFamily="34" charset="0"/>
              <a:buChar char="•"/>
            </a:pPr>
            <a:r>
              <a:rPr lang="en-US">
                <a:solidFill>
                  <a:schemeClr val="bg2"/>
                </a:solidFill>
              </a:rPr>
              <a:t>Each state had to enact state legislation</a:t>
            </a:r>
          </a:p>
          <a:p>
            <a:pPr marL="285750" indent="-171450">
              <a:spcAft>
                <a:spcPts val="600"/>
              </a:spcAft>
              <a:buFont typeface="Arial" panose="020B0604020202020204" pitchFamily="34" charset="0"/>
              <a:buChar char="•"/>
            </a:pPr>
            <a:r>
              <a:rPr lang="en-US">
                <a:solidFill>
                  <a:schemeClr val="bg2"/>
                </a:solidFill>
              </a:rPr>
              <a:t>Primarily, ABLE programs fall under each state's college savings program(s)</a:t>
            </a:r>
          </a:p>
          <a:p>
            <a:pPr marL="285750" indent="-171450">
              <a:spcAft>
                <a:spcPts val="600"/>
              </a:spcAft>
              <a:buFont typeface="Arial" panose="020B0604020202020204" pitchFamily="34" charset="0"/>
              <a:buChar char="•"/>
            </a:pPr>
            <a:r>
              <a:rPr lang="en-US">
                <a:solidFill>
                  <a:schemeClr val="bg2"/>
                </a:solidFill>
              </a:rPr>
              <a:t>Online enrollment</a:t>
            </a:r>
          </a:p>
        </p:txBody>
      </p:sp>
      <p:sp>
        <p:nvSpPr>
          <p:cNvPr id="3" name="Text Placeholder 2">
            <a:extLst>
              <a:ext uri="{FF2B5EF4-FFF2-40B4-BE49-F238E27FC236}">
                <a16:creationId xmlns:a16="http://schemas.microsoft.com/office/drawing/2014/main" id="{CDFB9479-E03E-2941-957C-907C21621CE8}"/>
              </a:ext>
            </a:extLst>
          </p:cNvPr>
          <p:cNvSpPr txBox="1">
            <a:spLocks/>
          </p:cNvSpPr>
          <p:nvPr/>
        </p:nvSpPr>
        <p:spPr>
          <a:xfrm>
            <a:off x="457200" y="386868"/>
            <a:ext cx="8278812" cy="2968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a:solidFill>
                  <a:schemeClr val="accent1"/>
                </a:solidFill>
              </a:rPr>
              <a:t>ABLE Program Comparison</a:t>
            </a:r>
          </a:p>
        </p:txBody>
      </p:sp>
      <p:sp>
        <p:nvSpPr>
          <p:cNvPr id="4" name="Text Placeholder 3">
            <a:extLst>
              <a:ext uri="{FF2B5EF4-FFF2-40B4-BE49-F238E27FC236}">
                <a16:creationId xmlns:a16="http://schemas.microsoft.com/office/drawing/2014/main" id="{494FE773-4C0F-0849-8C26-DECDF2200989}"/>
              </a:ext>
            </a:extLst>
          </p:cNvPr>
          <p:cNvSpPr txBox="1">
            <a:spLocks/>
          </p:cNvSpPr>
          <p:nvPr/>
        </p:nvSpPr>
        <p:spPr>
          <a:xfrm>
            <a:off x="5262407" y="974035"/>
            <a:ext cx="3138015" cy="32462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b="1">
                <a:solidFill>
                  <a:schemeClr val="bg2"/>
                </a:solidFill>
              </a:rPr>
              <a:t>Differences: </a:t>
            </a:r>
          </a:p>
          <a:p>
            <a:pPr marL="285750" indent="-285750">
              <a:spcAft>
                <a:spcPts val="600"/>
              </a:spcAft>
              <a:buFont typeface="Arial" panose="020B0604020202020204" pitchFamily="34" charset="0"/>
              <a:buChar char="•"/>
            </a:pPr>
            <a:r>
              <a:rPr lang="en-US">
                <a:solidFill>
                  <a:schemeClr val="bg2"/>
                </a:solidFill>
              </a:rPr>
              <a:t>Fees, fees, fees</a:t>
            </a:r>
          </a:p>
          <a:p>
            <a:pPr marL="285750" indent="-285750">
              <a:spcAft>
                <a:spcPts val="600"/>
              </a:spcAft>
              <a:buFont typeface="Arial" panose="020B0604020202020204" pitchFamily="34" charset="0"/>
              <a:buChar char="•"/>
            </a:pPr>
            <a:r>
              <a:rPr lang="en-US">
                <a:solidFill>
                  <a:schemeClr val="bg2"/>
                </a:solidFill>
              </a:rPr>
              <a:t>National or state residents only</a:t>
            </a:r>
          </a:p>
          <a:p>
            <a:pPr marL="285750" indent="-285750" fontAlgn="t">
              <a:spcAft>
                <a:spcPts val="600"/>
              </a:spcAft>
              <a:buFont typeface="Arial" panose="020B0604020202020204" pitchFamily="34" charset="0"/>
              <a:buChar char="•"/>
            </a:pPr>
            <a:r>
              <a:rPr lang="en-US">
                <a:solidFill>
                  <a:schemeClr val="bg2"/>
                </a:solidFill>
              </a:rPr>
              <a:t>Investment lineup </a:t>
            </a:r>
          </a:p>
          <a:p>
            <a:pPr marL="285750" indent="-285750" fontAlgn="t">
              <a:spcAft>
                <a:spcPts val="600"/>
              </a:spcAft>
              <a:buFont typeface="Arial" panose="020B0604020202020204" pitchFamily="34" charset="0"/>
              <a:buChar char="•"/>
            </a:pPr>
            <a:r>
              <a:rPr lang="en-US">
                <a:solidFill>
                  <a:schemeClr val="bg2"/>
                </a:solidFill>
              </a:rPr>
              <a:t>Records administrator </a:t>
            </a:r>
          </a:p>
          <a:p>
            <a:pPr marL="285750" indent="-285750" fontAlgn="t">
              <a:spcAft>
                <a:spcPts val="600"/>
              </a:spcAft>
              <a:buFont typeface="Arial" panose="020B0604020202020204" pitchFamily="34" charset="0"/>
              <a:buChar char="•"/>
            </a:pPr>
            <a:r>
              <a:rPr lang="en-US">
                <a:solidFill>
                  <a:schemeClr val="bg2"/>
                </a:solidFill>
              </a:rPr>
              <a:t>Medicaid Recovery</a:t>
            </a:r>
          </a:p>
          <a:p>
            <a:pPr marL="285750" indent="-285750">
              <a:spcAft>
                <a:spcPts val="600"/>
              </a:spcAft>
              <a:buFont typeface="Arial" panose="020B0604020202020204" pitchFamily="34" charset="0"/>
              <a:buChar char="•"/>
            </a:pPr>
            <a:endParaRPr lang="en-US" sz="1600">
              <a:solidFill>
                <a:schemeClr val="bg2"/>
              </a:solidFill>
            </a:endParaRPr>
          </a:p>
        </p:txBody>
      </p:sp>
    </p:spTree>
    <p:extLst>
      <p:ext uri="{BB962C8B-B14F-4D97-AF65-F5344CB8AC3E}">
        <p14:creationId xmlns:p14="http://schemas.microsoft.com/office/powerpoint/2010/main" val="411376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60719-1FD6-75C1-EDFB-BA0F63C02978}"/>
              </a:ext>
            </a:extLst>
          </p:cNvPr>
          <p:cNvSpPr>
            <a:spLocks noGrp="1"/>
          </p:cNvSpPr>
          <p:nvPr>
            <p:ph type="body" sz="quarter" idx="10"/>
          </p:nvPr>
        </p:nvSpPr>
        <p:spPr/>
        <p:txBody>
          <a:bodyPr/>
          <a:lstStyle/>
          <a:p>
            <a:r>
              <a:rPr lang="en-US" dirty="0"/>
              <a:t>ABLE United as of May 15, 2023</a:t>
            </a:r>
          </a:p>
          <a:p>
            <a:pPr lvl="1">
              <a:lnSpc>
                <a:spcPct val="114999"/>
              </a:lnSpc>
            </a:pPr>
            <a:r>
              <a:rPr lang="en-US" dirty="0"/>
              <a:t>Current Enrollment: 11,155 (9,852 active)</a:t>
            </a:r>
          </a:p>
          <a:p>
            <a:pPr lvl="1">
              <a:lnSpc>
                <a:spcPct val="114999"/>
              </a:lnSpc>
            </a:pPr>
            <a:r>
              <a:rPr lang="en-US" dirty="0"/>
              <a:t>Current Assets Under Management: $73.2 Million</a:t>
            </a:r>
          </a:p>
          <a:p>
            <a:pPr>
              <a:lnSpc>
                <a:spcPct val="114999"/>
              </a:lnSpc>
            </a:pPr>
            <a:endParaRPr lang="en-US" dirty="0"/>
          </a:p>
          <a:p>
            <a:pPr>
              <a:lnSpc>
                <a:spcPct val="114999"/>
              </a:lnSpc>
            </a:pPr>
            <a:r>
              <a:rPr lang="en-US" dirty="0"/>
              <a:t>National ABLE Enrollment as of March 2023</a:t>
            </a:r>
          </a:p>
          <a:p>
            <a:pPr lvl="1">
              <a:lnSpc>
                <a:spcPct val="114999"/>
              </a:lnSpc>
            </a:pPr>
            <a:r>
              <a:rPr lang="en-US" dirty="0"/>
              <a:t>Over 144,00 ABLE accounts</a:t>
            </a:r>
          </a:p>
          <a:p>
            <a:pPr lvl="1">
              <a:lnSpc>
                <a:spcPct val="114999"/>
              </a:lnSpc>
            </a:pPr>
            <a:r>
              <a:rPr lang="en-US" dirty="0"/>
              <a:t>$1.39 Billion in assets under management</a:t>
            </a:r>
          </a:p>
        </p:txBody>
      </p:sp>
      <p:sp>
        <p:nvSpPr>
          <p:cNvPr id="3" name="Text Placeholder 2">
            <a:extLst>
              <a:ext uri="{FF2B5EF4-FFF2-40B4-BE49-F238E27FC236}">
                <a16:creationId xmlns:a16="http://schemas.microsoft.com/office/drawing/2014/main" id="{C514D523-247E-E0A2-C454-50F6BAD0A764}"/>
              </a:ext>
            </a:extLst>
          </p:cNvPr>
          <p:cNvSpPr>
            <a:spLocks noGrp="1"/>
          </p:cNvSpPr>
          <p:nvPr>
            <p:ph type="body" sz="quarter" idx="12"/>
          </p:nvPr>
        </p:nvSpPr>
        <p:spPr/>
        <p:txBody>
          <a:bodyPr/>
          <a:lstStyle/>
          <a:p>
            <a:r>
              <a:rPr lang="en-US"/>
              <a:t>ABLE Status</a:t>
            </a:r>
          </a:p>
        </p:txBody>
      </p:sp>
    </p:spTree>
    <p:extLst>
      <p:ext uri="{BB962C8B-B14F-4D97-AF65-F5344CB8AC3E}">
        <p14:creationId xmlns:p14="http://schemas.microsoft.com/office/powerpoint/2010/main" val="138075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898650"/>
            <a:ext cx="9144000" cy="1082675"/>
          </a:xfrm>
        </p:spPr>
        <p:txBody>
          <a:bodyPr/>
          <a:lstStyle/>
          <a:p>
            <a:r>
              <a:rPr lang="en-US"/>
              <a:t>Program Management for Florida</a:t>
            </a:r>
          </a:p>
        </p:txBody>
      </p:sp>
    </p:spTree>
    <p:extLst>
      <p:ext uri="{BB962C8B-B14F-4D97-AF65-F5344CB8AC3E}">
        <p14:creationId xmlns:p14="http://schemas.microsoft.com/office/powerpoint/2010/main" val="335928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9549E-D38D-5448-A166-016B6382A474}"/>
              </a:ext>
            </a:extLst>
          </p:cNvPr>
          <p:cNvSpPr>
            <a:spLocks noGrp="1"/>
          </p:cNvSpPr>
          <p:nvPr>
            <p:ph type="body" sz="quarter" idx="10"/>
          </p:nvPr>
        </p:nvSpPr>
        <p:spPr/>
        <p:txBody>
          <a:bodyPr/>
          <a:lstStyle/>
          <a:p>
            <a:pPr marL="114300" indent="0">
              <a:lnSpc>
                <a:spcPct val="100000"/>
              </a:lnSpc>
              <a:spcAft>
                <a:spcPts val="1200"/>
              </a:spcAft>
              <a:buNone/>
            </a:pPr>
            <a:r>
              <a:rPr lang="en-US">
                <a:solidFill>
                  <a:schemeClr val="bg2"/>
                </a:solidFill>
              </a:rPr>
              <a:t>In July 2015, the State of Florida created ABLE United, a registered not-for-profit and direct support organization of the Florida Prepaid College Board (Florida Statutes Section 1009.986 - 1009.988). One year later, July 1, 2016, the program officially launched. </a:t>
            </a:r>
          </a:p>
        </p:txBody>
      </p:sp>
      <p:sp>
        <p:nvSpPr>
          <p:cNvPr id="3" name="Text Placeholder 2">
            <a:extLst>
              <a:ext uri="{FF2B5EF4-FFF2-40B4-BE49-F238E27FC236}">
                <a16:creationId xmlns:a16="http://schemas.microsoft.com/office/drawing/2014/main" id="{65F7D631-F69E-3448-BD7F-40B09F6B775D}"/>
              </a:ext>
            </a:extLst>
          </p:cNvPr>
          <p:cNvSpPr>
            <a:spLocks noGrp="1"/>
          </p:cNvSpPr>
          <p:nvPr>
            <p:ph type="body" sz="quarter" idx="12"/>
          </p:nvPr>
        </p:nvSpPr>
        <p:spPr/>
        <p:txBody>
          <a:bodyPr/>
          <a:lstStyle/>
          <a:p>
            <a:r>
              <a:rPr lang="en-US" sz="2000"/>
              <a:t>The Florida ABLE Act</a:t>
            </a:r>
          </a:p>
          <a:p>
            <a:endParaRPr lang="en-US"/>
          </a:p>
        </p:txBody>
      </p:sp>
      <p:pic>
        <p:nvPicPr>
          <p:cNvPr id="4" name="Picture 3">
            <a:extLst>
              <a:ext uri="{FF2B5EF4-FFF2-40B4-BE49-F238E27FC236}">
                <a16:creationId xmlns:a16="http://schemas.microsoft.com/office/drawing/2014/main" id="{AC981255-0D68-1C48-B9A8-EB9AA2F0A6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136" y="2695489"/>
            <a:ext cx="3235822" cy="1087950"/>
          </a:xfrm>
          <a:prstGeom prst="rect">
            <a:avLst/>
          </a:prstGeom>
        </p:spPr>
      </p:pic>
      <p:pic>
        <p:nvPicPr>
          <p:cNvPr id="5" name="Picture 4">
            <a:extLst>
              <a:ext uri="{FF2B5EF4-FFF2-40B4-BE49-F238E27FC236}">
                <a16:creationId xmlns:a16="http://schemas.microsoft.com/office/drawing/2014/main" id="{D8BBB53B-9A34-644F-BB64-C18AD5A4D3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28160" y="2695489"/>
            <a:ext cx="4407852" cy="1087950"/>
          </a:xfrm>
          <a:prstGeom prst="rect">
            <a:avLst/>
          </a:prstGeom>
        </p:spPr>
      </p:pic>
    </p:spTree>
    <p:extLst>
      <p:ext uri="{BB962C8B-B14F-4D97-AF65-F5344CB8AC3E}">
        <p14:creationId xmlns:p14="http://schemas.microsoft.com/office/powerpoint/2010/main" val="3987469631"/>
      </p:ext>
    </p:extLst>
  </p:cSld>
  <p:clrMapOvr>
    <a:masterClrMapping/>
  </p:clrMapOvr>
</p:sld>
</file>

<file path=ppt/theme/theme1.xml><?xml version="1.0" encoding="utf-8"?>
<a:theme xmlns:a="http://schemas.openxmlformats.org/drawingml/2006/main" name="Simple Light">
  <a:themeElements>
    <a:clrScheme name="ABLE United">
      <a:dk1>
        <a:srgbClr val="000000"/>
      </a:dk1>
      <a:lt1>
        <a:srgbClr val="FFFFFF"/>
      </a:lt1>
      <a:dk2>
        <a:srgbClr val="595959"/>
      </a:dk2>
      <a:lt2>
        <a:srgbClr val="EEEEEE"/>
      </a:lt2>
      <a:accent1>
        <a:srgbClr val="0674A8"/>
      </a:accent1>
      <a:accent2>
        <a:srgbClr val="A8C140"/>
      </a:accent2>
      <a:accent3>
        <a:srgbClr val="888A8C"/>
      </a:accent3>
      <a:accent4>
        <a:srgbClr val="DCAA00"/>
      </a:accent4>
      <a:accent5>
        <a:srgbClr val="6A315C"/>
      </a:accent5>
      <a:accent6>
        <a:srgbClr val="776E62"/>
      </a:accent6>
      <a:hlink>
        <a:srgbClr val="025B5D"/>
      </a:hlink>
      <a:folHlink>
        <a:srgbClr val="0AA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oore_Doc" ma:contentTypeID="0x010100D33A1EDB640DCA48B78E86B83249CD9100C87E1F0EB61AED4E84EC105AEC9D854C" ma:contentTypeVersion="55" ma:contentTypeDescription="" ma:contentTypeScope="" ma:versionID="1b0c1d634ff93f34f6a6522bb4da61cc">
  <xsd:schema xmlns:xsd="http://www.w3.org/2001/XMLSchema" xmlns:xs="http://www.w3.org/2001/XMLSchema" xmlns:p="http://schemas.microsoft.com/office/2006/metadata/properties" xmlns:ns1="http://schemas.microsoft.com/sharepoint/v3" xmlns:ns2="d89cb2b0-926c-4eba-8e4a-de87571ecc8d" xmlns:ns3="256160a3-9943-4721-b143-76ac389eed0f" xmlns:ns4="3aec77b9-7c1e-4eed-aa4a-3bdaf8edbb8f" targetNamespace="http://schemas.microsoft.com/office/2006/metadata/properties" ma:root="true" ma:fieldsID="4d877da8177359169257d24c74f4ec96" ns1:_="" ns2:_="" ns3:_="" ns4:_="">
    <xsd:import namespace="http://schemas.microsoft.com/sharepoint/v3"/>
    <xsd:import namespace="d89cb2b0-926c-4eba-8e4a-de87571ecc8d"/>
    <xsd:import namespace="256160a3-9943-4721-b143-76ac389eed0f"/>
    <xsd:import namespace="3aec77b9-7c1e-4eed-aa4a-3bdaf8edbb8f"/>
    <xsd:element name="properties">
      <xsd:complexType>
        <xsd:sequence>
          <xsd:element name="documentManagement">
            <xsd:complexType>
              <xsd:all>
                <xsd:element ref="ns2:c2b9d7a7afc94cbc843d56b0cc8d2f4f" minOccurs="0"/>
                <xsd:element ref="ns2:TaxCatchAll" minOccurs="0"/>
                <xsd:element ref="ns2:TaxCatchAllLabel" minOccurs="0"/>
                <xsd:element ref="ns2:fd3a56ea09924bb598a3fa99cfe3380e" minOccurs="0"/>
                <xsd:element ref="ns2:fcbc10e3ae62436582ca3e68a6350284" minOccurs="0"/>
                <xsd:element ref="ns3:MediaServiceAutoKeyPoints" minOccurs="0"/>
                <xsd:element ref="ns3:MediaServiceKeyPoints" minOccurs="0"/>
                <xsd:element ref="ns4:SharedWithUsers" minOccurs="0"/>
                <xsd:element ref="ns4:SharedWithDetails" minOccurs="0"/>
                <xsd:element ref="ns3:MediaLengthInSeconds" minOccurs="0"/>
                <xsd:element ref="ns1:_ip_UnifiedCompliancePolicyProperties" minOccurs="0"/>
                <xsd:element ref="ns1:_ip_UnifiedCompliancePolicyUIAction"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b2b0-926c-4eba-8e4a-de87571ecc8d" elementFormDefault="qualified">
    <xsd:import namespace="http://schemas.microsoft.com/office/2006/documentManagement/types"/>
    <xsd:import namespace="http://schemas.microsoft.com/office/infopath/2007/PartnerControls"/>
    <xsd:element name="c2b9d7a7afc94cbc843d56b0cc8d2f4f" ma:index="8" nillable="true" ma:taxonomy="true" ma:internalName="c2b9d7a7afc94cbc843d56b0cc8d2f4f" ma:taxonomyFieldName="Clients" ma:displayName="Client" ma:default="" ma:fieldId="{c2b9d7a7-afc9-4cbc-843d-56b0cc8d2f4f}" ma:taxonomyMulti="true" ma:sspId="0ce2ccbd-e98b-40c7-b37a-730b965eff4c" ma:termSetId="d064d9b3-e8a0-4ac3-b49c-7d29c5721557"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3a8ed520-5431-40af-a5f9-dfabea10e66d}" ma:internalName="TaxCatchAll" ma:showField="CatchAllData"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a8ed520-5431-40af-a5f9-dfabea10e66d}" ma:internalName="TaxCatchAllLabel" ma:readOnly="true" ma:showField="CatchAllDataLabel" ma:web="3aec77b9-7c1e-4eed-aa4a-3bdaf8edbb8f">
      <xsd:complexType>
        <xsd:complexContent>
          <xsd:extension base="dms:MultiChoiceLookup">
            <xsd:sequence>
              <xsd:element name="Value" type="dms:Lookup" maxOccurs="unbounded" minOccurs="0" nillable="true"/>
            </xsd:sequence>
          </xsd:extension>
        </xsd:complexContent>
      </xsd:complexType>
    </xsd:element>
    <xsd:element name="fd3a56ea09924bb598a3fa99cfe3380e" ma:index="12" nillable="true" ma:taxonomy="true" ma:internalName="fd3a56ea09924bb598a3fa99cfe3380e" ma:taxonomyFieldName="Tasks" ma:displayName="Implementation" ma:readOnly="false" ma:default="" ma:fieldId="{fd3a56ea-0992-4bb5-98a3-fa99cfe3380e}" ma:taxonomyMulti="true" ma:sspId="0ce2ccbd-e98b-40c7-b37a-730b965eff4c" ma:termSetId="173a5504-dcd9-4388-bc93-cc1181f2343f" ma:anchorId="00000000-0000-0000-0000-000000000000" ma:open="false" ma:isKeyword="false">
      <xsd:complexType>
        <xsd:sequence>
          <xsd:element ref="pc:Terms" minOccurs="0" maxOccurs="1"/>
        </xsd:sequence>
      </xsd:complexType>
    </xsd:element>
    <xsd:element name="fcbc10e3ae62436582ca3e68a6350284" ma:index="14" nillable="true" ma:taxonomy="true" ma:internalName="fcbc10e3ae62436582ca3e68a6350284" ma:taxonomyFieldName="Feeder_Firm" ma:displayName="Feeder_Firm" ma:default="" ma:fieldId="{fcbc10e3-ae62-4365-82ca-3e68a6350284}" ma:sspId="0ce2ccbd-e98b-40c7-b37a-730b965eff4c" ma:termSetId="a7586230-b234-4585-8b0e-e21a758d97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6160a3-9943-4721-b143-76ac389eed0f" elementFormDefault="qualified">
    <xsd:import namespace="http://schemas.microsoft.com/office/2006/documentManagement/types"/>
    <xsd:import namespace="http://schemas.microsoft.com/office/infopath/2007/PartnerControls"/>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ce2ccbd-e98b-40c7-b37a-730b965eff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ec77b9-7c1e-4eed-aa4a-3bdaf8edbb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cbc10e3ae62436582ca3e68a6350284 xmlns="d89cb2b0-926c-4eba-8e4a-de87571ecc8d">
      <Terms xmlns="http://schemas.microsoft.com/office/infopath/2007/PartnerControls"/>
    </fcbc10e3ae62436582ca3e68a6350284>
    <fd3a56ea09924bb598a3fa99cfe3380e xmlns="d89cb2b0-926c-4eba-8e4a-de87571ecc8d">
      <Terms xmlns="http://schemas.microsoft.com/office/infopath/2007/PartnerControls"/>
    </fd3a56ea09924bb598a3fa99cfe3380e>
    <c2b9d7a7afc94cbc843d56b0cc8d2f4f xmlns="d89cb2b0-926c-4eba-8e4a-de87571ecc8d">
      <Terms xmlns="http://schemas.microsoft.com/office/infopath/2007/PartnerControls"/>
    </c2b9d7a7afc94cbc843d56b0cc8d2f4f>
    <TaxCatchAll xmlns="d89cb2b0-926c-4eba-8e4a-de87571ecc8d" xsi:nil="true"/>
    <_ip_UnifiedCompliancePolicyUIAction xmlns="http://schemas.microsoft.com/sharepoint/v3" xsi:nil="true"/>
    <_ip_UnifiedCompliancePolicyProperties xmlns="http://schemas.microsoft.com/sharepoint/v3" xsi:nil="true"/>
    <lcf76f155ced4ddcb4097134ff3c332f xmlns="256160a3-9943-4721-b143-76ac389eed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0ce2ccbd-e98b-40c7-b37a-730b965eff4c" ContentTypeId="0x010100D33A1EDB640DCA48B78E86B83249CD91" PreviousValue="false"/>
</file>

<file path=customXml/itemProps1.xml><?xml version="1.0" encoding="utf-8"?>
<ds:datastoreItem xmlns:ds="http://schemas.openxmlformats.org/officeDocument/2006/customXml" ds:itemID="{0DBF71A1-FB4E-4AF9-80BB-A3AB2C1CAC2C}">
  <ds:schemaRefs>
    <ds:schemaRef ds:uri="256160a3-9943-4721-b143-76ac389eed0f"/>
    <ds:schemaRef ds:uri="3aec77b9-7c1e-4eed-aa4a-3bdaf8edbb8f"/>
    <ds:schemaRef ds:uri="d89cb2b0-926c-4eba-8e4a-de87571ecc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B5ABE4-07BB-48CD-8BDD-CE793E005005}">
  <ds:schemaRefs>
    <ds:schemaRef ds:uri="256160a3-9943-4721-b143-76ac389eed0f"/>
    <ds:schemaRef ds:uri="3aec77b9-7c1e-4eed-aa4a-3bdaf8edbb8f"/>
    <ds:schemaRef ds:uri="d89cb2b0-926c-4eba-8e4a-de87571ecc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FFEB8C-2EA3-454F-91F3-D725D8788CA0}">
  <ds:schemaRefs>
    <ds:schemaRef ds:uri="http://schemas.microsoft.com/sharepoint/v3/contenttype/forms"/>
  </ds:schemaRefs>
</ds:datastoreItem>
</file>

<file path=customXml/itemProps4.xml><?xml version="1.0" encoding="utf-8"?>
<ds:datastoreItem xmlns:ds="http://schemas.openxmlformats.org/officeDocument/2006/customXml" ds:itemID="{FDB7518B-B27F-47CB-8359-DABBA71E025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TotalTime>
  <Words>8300</Words>
  <Application>Microsoft Office PowerPoint</Application>
  <PresentationFormat>On-screen Show (16:9)</PresentationFormat>
  <Paragraphs>622</Paragraphs>
  <Slides>51</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Calibri</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Finch</dc:creator>
  <cp:lastModifiedBy>John Finch</cp:lastModifiedBy>
  <cp:revision>2</cp:revision>
  <cp:lastPrinted>2022-03-24T18:05:20Z</cp:lastPrinted>
  <dcterms:modified xsi:type="dcterms:W3CDTF">2023-05-16T12:57:15Z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0x010100D33A1EDB640DCA48B78E86B83249CD9100C87E1F0EB61AED4E84EC105AEC9D854C</vt:lpwstr>
  </property>
  <property fmtid="{D5CDD505-2E9C-101B-9397-08002B2CF9AE}" pid="3" name="Clients">
    <vt:lpwstr/>
  </property>
  <property fmtid="{D5CDD505-2E9C-101B-9397-08002B2CF9AE}" pid="4" name="MediaServiceImageTags">
    <vt:lpwstr/>
  </property>
  <property fmtid="{D5CDD505-2E9C-101B-9397-08002B2CF9AE}" pid="5" name="Tasks">
    <vt:lpwstr/>
  </property>
  <property fmtid="{D5CDD505-2E9C-101B-9397-08002B2CF9AE}" pid="6" name="Feeder_Firm">
    <vt:lpwstr/>
  </property>
</Properties>
</file>